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4"/>
  </p:sldMasterIdLst>
  <p:sldIdLst>
    <p:sldId id="256" r:id="rId5"/>
    <p:sldId id="257" r:id="rId6"/>
    <p:sldId id="265" r:id="rId7"/>
    <p:sldId id="264" r:id="rId8"/>
    <p:sldId id="258" r:id="rId9"/>
    <p:sldId id="260" r:id="rId10"/>
    <p:sldId id="262" r:id="rId11"/>
    <p:sldId id="266" r:id="rId12"/>
    <p:sldId id="261" r:id="rId13"/>
    <p:sldId id="267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DD5057-CC3A-FE5E-C86A-E012F485E77F}" v="19" dt="2021-09-19T15:56:37.103"/>
    <p1510:client id="{F0DB7157-2A78-4FB0-8F46-89D51DA7411A}" v="227" dt="2021-09-15T16:36:24.7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9T15:41:29.88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47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57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15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29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9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27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498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28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02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76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648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7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y39dRzSa8A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ordwall.net/play/21919/253/762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hyperlink" Target="https://youtu.be/Ez9QpNgfwKA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4IC9jP2WFY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3E22C10D-5186-414D-BCBD-D0D009FC7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4615026" y="483005"/>
            <a:ext cx="6894576" cy="35661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5300"/>
              <a:t>Παγκόσμια Ημέρα Ειρήνης</a:t>
            </a:r>
            <a:br>
              <a:rPr lang="el-GR" sz="5300"/>
            </a:br>
            <a:r>
              <a:rPr lang="el-GR" sz="5300"/>
              <a:t>     21 Σεπτεμβρίου</a:t>
            </a:r>
            <a:br>
              <a:rPr lang="el-GR" sz="5300"/>
            </a:br>
            <a:r>
              <a:rPr lang="el-GR" sz="5300"/>
              <a:t>   Γ' τάξη  Δημοτικού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4615026" y="4478933"/>
            <a:ext cx="6894576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l-GR" dirty="0"/>
              <a:t>Μιλώντας για την Ειρήνη....</a:t>
            </a:r>
          </a:p>
        </p:txBody>
      </p:sp>
      <p:pic>
        <p:nvPicPr>
          <p:cNvPr id="5" name="Εικόνα 5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7ED40163-9C27-421B-9A92-7C180EC4D7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31" r="27662" b="2"/>
          <a:stretch/>
        </p:blipFill>
        <p:spPr>
          <a:xfrm>
            <a:off x="20" y="-1"/>
            <a:ext cx="4033938" cy="4192254"/>
          </a:xfrm>
          <a:custGeom>
            <a:avLst/>
            <a:gdLst/>
            <a:ahLst/>
            <a:cxnLst/>
            <a:rect l="l" t="t" r="r" b="b"/>
            <a:pathLst>
              <a:path w="4033958" h="4192254">
                <a:moveTo>
                  <a:pt x="0" y="0"/>
                </a:moveTo>
                <a:lnTo>
                  <a:pt x="4021829" y="0"/>
                </a:lnTo>
                <a:lnTo>
                  <a:pt x="4021051" y="3317"/>
                </a:lnTo>
                <a:cubicBezTo>
                  <a:pt x="4023338" y="150734"/>
                  <a:pt x="4035666" y="297897"/>
                  <a:pt x="4033759" y="445315"/>
                </a:cubicBezTo>
                <a:cubicBezTo>
                  <a:pt x="4032361" y="542025"/>
                  <a:pt x="4015713" y="637592"/>
                  <a:pt x="4011393" y="734049"/>
                </a:cubicBezTo>
                <a:cubicBezTo>
                  <a:pt x="4005293" y="872443"/>
                  <a:pt x="4018763" y="1010328"/>
                  <a:pt x="4022068" y="1148469"/>
                </a:cubicBezTo>
                <a:cubicBezTo>
                  <a:pt x="4031726" y="1552087"/>
                  <a:pt x="4007071" y="1955578"/>
                  <a:pt x="4024354" y="2359068"/>
                </a:cubicBezTo>
                <a:cubicBezTo>
                  <a:pt x="4029820" y="2477383"/>
                  <a:pt x="4008216" y="2594173"/>
                  <a:pt x="4011646" y="2712107"/>
                </a:cubicBezTo>
                <a:cubicBezTo>
                  <a:pt x="4015841" y="2851391"/>
                  <a:pt x="4020543" y="2990040"/>
                  <a:pt x="4023466" y="3129832"/>
                </a:cubicBezTo>
                <a:cubicBezTo>
                  <a:pt x="4029438" y="3409416"/>
                  <a:pt x="4016858" y="3689000"/>
                  <a:pt x="4021433" y="3968585"/>
                </a:cubicBezTo>
                <a:lnTo>
                  <a:pt x="4022936" y="4166132"/>
                </a:lnTo>
                <a:lnTo>
                  <a:pt x="3955504" y="4158897"/>
                </a:lnTo>
                <a:cubicBezTo>
                  <a:pt x="3911261" y="4157030"/>
                  <a:pt x="3866909" y="4158025"/>
                  <a:pt x="3822699" y="4161892"/>
                </a:cubicBezTo>
                <a:cubicBezTo>
                  <a:pt x="3594839" y="4176937"/>
                  <a:pt x="3366726" y="4170146"/>
                  <a:pt x="3138865" y="4173475"/>
                </a:cubicBezTo>
                <a:cubicBezTo>
                  <a:pt x="2834041" y="4178001"/>
                  <a:pt x="2529470" y="4166419"/>
                  <a:pt x="2224773" y="4165354"/>
                </a:cubicBezTo>
                <a:cubicBezTo>
                  <a:pt x="2162319" y="4165088"/>
                  <a:pt x="2099613" y="4168549"/>
                  <a:pt x="2037413" y="4173874"/>
                </a:cubicBezTo>
                <a:cubicBezTo>
                  <a:pt x="1951239" y="4181064"/>
                  <a:pt x="1866201" y="4172010"/>
                  <a:pt x="1780785" y="4163490"/>
                </a:cubicBezTo>
                <a:cubicBezTo>
                  <a:pt x="1677831" y="4153239"/>
                  <a:pt x="1575129" y="4162292"/>
                  <a:pt x="1472807" y="4174140"/>
                </a:cubicBezTo>
                <a:cubicBezTo>
                  <a:pt x="1297142" y="4194097"/>
                  <a:pt x="1120153" y="4197572"/>
                  <a:pt x="943908" y="4184525"/>
                </a:cubicBezTo>
                <a:cubicBezTo>
                  <a:pt x="749229" y="4170546"/>
                  <a:pt x="554677" y="4173076"/>
                  <a:pt x="359999" y="4174140"/>
                </a:cubicBezTo>
                <a:lnTo>
                  <a:pt x="0" y="4173167"/>
                </a:lnTo>
                <a:close/>
              </a:path>
            </a:pathLst>
          </a:custGeom>
        </p:spPr>
      </p:pic>
      <p:sp>
        <p:nvSpPr>
          <p:cNvPr id="34" name="Rectangle 6">
            <a:extLst>
              <a:ext uri="{FF2B5EF4-FFF2-40B4-BE49-F238E27FC236}">
                <a16:creationId xmlns:a16="http://schemas.microsoft.com/office/drawing/2014/main" id="{AE9B853A-DB70-494A-9C13-ABD7D2B79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8371" y="42521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B9D49"/>
          </a:solidFill>
          <a:ln w="38100" cap="rnd">
            <a:solidFill>
              <a:srgbClr val="BB9D4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Κολάζ σύγχρονο φωτεινό Μπρέιλ">
            <a:extLst>
              <a:ext uri="{FF2B5EF4-FFF2-40B4-BE49-F238E27FC236}">
                <a16:creationId xmlns:a16="http://schemas.microsoft.com/office/drawing/2014/main" id="{AA0CD3A3-7CB4-439A-9599-22921622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35" r="-3" b="28295"/>
          <a:stretch/>
        </p:blipFill>
        <p:spPr>
          <a:xfrm>
            <a:off x="1" y="4363728"/>
            <a:ext cx="4038139" cy="2494272"/>
          </a:xfrm>
          <a:custGeom>
            <a:avLst/>
            <a:gdLst/>
            <a:ahLst/>
            <a:cxnLst/>
            <a:rect l="l" t="t" r="r" b="b"/>
            <a:pathLst>
              <a:path w="4038139" h="2494272">
                <a:moveTo>
                  <a:pt x="2438639" y="4"/>
                </a:moveTo>
                <a:cubicBezTo>
                  <a:pt x="2482788" y="-80"/>
                  <a:pt x="2526947" y="1185"/>
                  <a:pt x="2571105" y="4513"/>
                </a:cubicBezTo>
                <a:cubicBezTo>
                  <a:pt x="2719783" y="18159"/>
                  <a:pt x="2869154" y="21488"/>
                  <a:pt x="3018248" y="14498"/>
                </a:cubicBezTo>
                <a:cubicBezTo>
                  <a:pt x="3138058" y="5805"/>
                  <a:pt x="3258233" y="4287"/>
                  <a:pt x="3378208" y="9972"/>
                </a:cubicBezTo>
                <a:cubicBezTo>
                  <a:pt x="3489993" y="16762"/>
                  <a:pt x="3601778" y="23684"/>
                  <a:pt x="3713942" y="19690"/>
                </a:cubicBezTo>
                <a:cubicBezTo>
                  <a:pt x="3758606" y="18093"/>
                  <a:pt x="3802639" y="16096"/>
                  <a:pt x="3846924" y="13433"/>
                </a:cubicBezTo>
                <a:cubicBezTo>
                  <a:pt x="3887658" y="9806"/>
                  <a:pt x="3928502" y="8092"/>
                  <a:pt x="3969337" y="8291"/>
                </a:cubicBezTo>
                <a:lnTo>
                  <a:pt x="4026100" y="11233"/>
                </a:lnTo>
                <a:lnTo>
                  <a:pt x="4028421" y="135049"/>
                </a:lnTo>
                <a:cubicBezTo>
                  <a:pt x="4036046" y="318940"/>
                  <a:pt x="4039604" y="503210"/>
                  <a:pt x="4023338" y="686719"/>
                </a:cubicBezTo>
                <a:cubicBezTo>
                  <a:pt x="4003386" y="911530"/>
                  <a:pt x="4007834" y="1135834"/>
                  <a:pt x="4023338" y="1360263"/>
                </a:cubicBezTo>
                <a:cubicBezTo>
                  <a:pt x="4030583" y="1465615"/>
                  <a:pt x="4044435" y="1570714"/>
                  <a:pt x="4034903" y="1676701"/>
                </a:cubicBezTo>
                <a:cubicBezTo>
                  <a:pt x="4027405" y="1758671"/>
                  <a:pt x="4018383" y="1840513"/>
                  <a:pt x="4011646" y="1922609"/>
                </a:cubicBezTo>
                <a:cubicBezTo>
                  <a:pt x="3996524" y="2106499"/>
                  <a:pt x="4007453" y="2290263"/>
                  <a:pt x="4019145" y="2474025"/>
                </a:cubicBezTo>
                <a:lnTo>
                  <a:pt x="4019523" y="2494272"/>
                </a:lnTo>
                <a:lnTo>
                  <a:pt x="0" y="2494272"/>
                </a:lnTo>
                <a:lnTo>
                  <a:pt x="0" y="11504"/>
                </a:lnTo>
                <a:lnTo>
                  <a:pt x="24642" y="15297"/>
                </a:lnTo>
                <a:cubicBezTo>
                  <a:pt x="90250" y="15297"/>
                  <a:pt x="155731" y="12501"/>
                  <a:pt x="221213" y="7975"/>
                </a:cubicBezTo>
                <a:cubicBezTo>
                  <a:pt x="364237" y="-159"/>
                  <a:pt x="507641" y="3223"/>
                  <a:pt x="650186" y="18093"/>
                </a:cubicBezTo>
                <a:cubicBezTo>
                  <a:pt x="751034" y="25934"/>
                  <a:pt x="852334" y="24683"/>
                  <a:pt x="952991" y="14365"/>
                </a:cubicBezTo>
                <a:cubicBezTo>
                  <a:pt x="1137703" y="-1744"/>
                  <a:pt x="1322035" y="11170"/>
                  <a:pt x="1506368" y="22087"/>
                </a:cubicBezTo>
                <a:cubicBezTo>
                  <a:pt x="1684896" y="32736"/>
                  <a:pt x="1863300" y="24882"/>
                  <a:pt x="2041828" y="17826"/>
                </a:cubicBezTo>
                <a:cubicBezTo>
                  <a:pt x="2173833" y="12635"/>
                  <a:pt x="2306192" y="253"/>
                  <a:pt x="2438639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2512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2" name="Rectangle 47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453F69E-F246-4E1D-8BB4-EDDC74EC0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4900" dirty="0" err="1">
                <a:latin typeface="Consolas"/>
              </a:rPr>
              <a:t>Τι</a:t>
            </a:r>
            <a:r>
              <a:rPr lang="en-US" sz="4900" dirty="0">
                <a:latin typeface="Consolas"/>
              </a:rPr>
              <a:t> </a:t>
            </a:r>
            <a:r>
              <a:rPr lang="en-US" sz="4900" dirty="0" err="1">
                <a:latin typeface="Consolas"/>
              </a:rPr>
              <a:t>είν</a:t>
            </a:r>
            <a:r>
              <a:rPr lang="en-US" sz="4900" dirty="0">
                <a:latin typeface="Consolas"/>
              </a:rPr>
              <a:t>αι η </a:t>
            </a:r>
            <a:r>
              <a:rPr lang="en-US" sz="4900" dirty="0" err="1">
                <a:latin typeface="Consolas"/>
              </a:rPr>
              <a:t>Ειρήνη</a:t>
            </a:r>
            <a:r>
              <a:rPr lang="en-US" sz="4900" dirty="0">
                <a:latin typeface="Consolas"/>
              </a:rPr>
              <a:t>;</a:t>
            </a:r>
            <a:br>
              <a:rPr lang="en-US" sz="4900" dirty="0">
                <a:latin typeface="Consolas"/>
              </a:rPr>
            </a:br>
            <a:r>
              <a:rPr lang="en-US" sz="4900" dirty="0">
                <a:latin typeface="Consolas"/>
              </a:rPr>
              <a:t>Συζητώντας με τους φίλους μου!</a:t>
            </a:r>
          </a:p>
        </p:txBody>
      </p:sp>
      <p:sp>
        <p:nvSpPr>
          <p:cNvPr id="5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BB9D49"/>
          </a:solidFill>
          <a:ln w="38100" cap="rnd">
            <a:solidFill>
              <a:srgbClr val="BB9D4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Εικόνα 4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9FAC2E02-946E-4FF3-ABEB-C8E916968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112" b="7771"/>
          <a:stretch/>
        </p:blipFill>
        <p:spPr>
          <a:xfrm>
            <a:off x="4654296" y="1386168"/>
            <a:ext cx="7214616" cy="40582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AF8784-4F49-4A2E-94C5-9168B3EB5F60}"/>
              </a:ext>
            </a:extLst>
          </p:cNvPr>
          <p:cNvSpPr txBox="1"/>
          <p:nvPr/>
        </p:nvSpPr>
        <p:spPr>
          <a:xfrm>
            <a:off x="733097" y="5744583"/>
            <a:ext cx="6392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>
                <a:latin typeface="Century Gothic" panose="020B0502020202020204" pitchFamily="34" charset="0"/>
                <a:hlinkClick r:id="rId3"/>
              </a:rPr>
              <a:t>Ακούστε εδώ </a:t>
            </a:r>
            <a:r>
              <a:rPr lang="el-GR" sz="2000" dirty="0">
                <a:latin typeface="Century Gothic" panose="020B0502020202020204" pitchFamily="34" charset="0"/>
              </a:rPr>
              <a:t>ένα όμορφο παιδικό τραγούδι για την Ειρήνη!</a:t>
            </a:r>
          </a:p>
        </p:txBody>
      </p:sp>
    </p:spTree>
    <p:extLst>
      <p:ext uri="{BB962C8B-B14F-4D97-AF65-F5344CB8AC3E}">
        <p14:creationId xmlns:p14="http://schemas.microsoft.com/office/powerpoint/2010/main" val="1616538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6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1004474D-6947-41D9-BBEF-6D9813B00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" y="213360"/>
            <a:ext cx="11501120" cy="64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73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374959B-DCCD-4C8B-B68F-E3B7BA6D6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5600" dirty="0"/>
              <a:t>Παγκόσμια Ημέρα Ειρήνης!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B9D49"/>
          </a:solidFill>
          <a:ln w="38100" cap="rnd">
            <a:solidFill>
              <a:srgbClr val="BB9D4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4DA923-0206-414A-A02B-99AFB51E4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7345" y="2519680"/>
            <a:ext cx="7260335" cy="367080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l-GR" sz="1600" b="0" i="0" dirty="0">
                <a:effectLst/>
                <a:latin typeface="Century Gothic" panose="020B0502020202020204" pitchFamily="34" charset="0"/>
              </a:rPr>
              <a:t>Η </a:t>
            </a:r>
            <a:r>
              <a:rPr lang="el-GR" sz="1600" b="1" i="0" dirty="0">
                <a:effectLst/>
                <a:latin typeface="Century Gothic" panose="020B0502020202020204" pitchFamily="34" charset="0"/>
              </a:rPr>
              <a:t>Παγκόσμια Ημέρα Ειρήνης</a:t>
            </a:r>
            <a:r>
              <a:rPr lang="el-GR" sz="1600" b="0" i="0" dirty="0">
                <a:effectLst/>
                <a:latin typeface="Century Gothic" panose="020B0502020202020204" pitchFamily="34" charset="0"/>
              </a:rPr>
              <a:t> καθιερώθηκε από τον Οργανισμό Ηνωμένων Εθνών το 1981, για να διαδώσει και για να δυναμώσει τα ιδανικά της ειρήνης και της μη βίας ανάμεσα στα έθνη. Από το 2001 η Ημέρα αυτή γιορτάζεται στις </a:t>
            </a:r>
            <a:r>
              <a:rPr lang="el-GR" sz="1600" b="0" i="0" u="none" strike="noStrike" dirty="0">
                <a:effectLst/>
                <a:latin typeface="Century Gothic" panose="020B0502020202020204" pitchFamily="34" charset="0"/>
              </a:rPr>
              <a:t>21 Σεπτεμβρίου</a:t>
            </a:r>
            <a:r>
              <a:rPr lang="el-GR" sz="1600" b="0" i="0" dirty="0">
                <a:effectLst/>
                <a:latin typeface="Century Gothic" panose="020B0502020202020204" pitchFamily="34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Century Gothic" panose="020B0502020202020204" pitchFamily="34" charset="0"/>
              </a:rPr>
              <a:t>Η απώλεια</a:t>
            </a:r>
            <a:r>
              <a:rPr lang="el-GR" sz="1600" b="0" i="0" dirty="0">
                <a:effectLst/>
                <a:latin typeface="Century Gothic" panose="020B0502020202020204" pitchFamily="34" charset="0"/>
              </a:rPr>
              <a:t> εκατομμυρίων ανθρώπων στους δύο παγκόσμιους πολέμους αρχικά, αλλά και οι μικρότερης κλίμακας πολεμικ</a:t>
            </a:r>
            <a:r>
              <a:rPr lang="el-GR" sz="1600" dirty="0">
                <a:latin typeface="Century Gothic" panose="020B0502020202020204" pitchFamily="34" charset="0"/>
              </a:rPr>
              <a:t>ές συμπλοκές</a:t>
            </a:r>
            <a:r>
              <a:rPr lang="el-GR" sz="1600" b="0" i="0" dirty="0">
                <a:effectLst/>
                <a:latin typeface="Century Gothic" panose="020B0502020202020204" pitchFamily="34" charset="0"/>
              </a:rPr>
              <a:t> που ακολούθησαν στη συνέχεια, γέννησαν την ανάγκη για τη </a:t>
            </a:r>
            <a:r>
              <a:rPr lang="el-GR" sz="1600" b="1" i="0" dirty="0">
                <a:effectLst/>
                <a:latin typeface="Century Gothic" panose="020B0502020202020204" pitchFamily="34" charset="0"/>
              </a:rPr>
              <a:t>διασφάλιση της ειρήνης</a:t>
            </a:r>
            <a:r>
              <a:rPr lang="el-GR" sz="1600" b="0" i="0" dirty="0">
                <a:effectLst/>
                <a:latin typeface="Century Gothic" panose="020B0502020202020204" pitchFamily="34" charset="0"/>
              </a:rPr>
              <a:t> και τη διάδοσή της ανάμεσα στα έθνη. </a:t>
            </a:r>
          </a:p>
          <a:p>
            <a:pPr>
              <a:lnSpc>
                <a:spcPct val="100000"/>
              </a:lnSpc>
            </a:pPr>
            <a:r>
              <a:rPr lang="el-GR" sz="1600" b="0" i="0" dirty="0">
                <a:effectLst/>
                <a:latin typeface="Century Gothic" panose="020B0502020202020204" pitchFamily="34" charset="0"/>
              </a:rPr>
              <a:t>Η καθιέρωση της διεθνούς ημέρας ειρήνης, όπως είναι η επίσημη ονομασία της, είναι αφιερωμένη στην </a:t>
            </a:r>
            <a:r>
              <a:rPr lang="el-GR" sz="1600" b="1" i="0" dirty="0">
                <a:effectLst/>
                <a:latin typeface="Century Gothic" panose="020B0502020202020204" pitchFamily="34" charset="0"/>
              </a:rPr>
              <a:t>παγκόσμια ειρήνη</a:t>
            </a:r>
            <a:r>
              <a:rPr lang="el-GR" sz="1600" b="0" i="0" dirty="0">
                <a:effectLst/>
                <a:latin typeface="Century Gothic" panose="020B0502020202020204" pitchFamily="34" charset="0"/>
              </a:rPr>
              <a:t>. Έχει ως σκοπό </a:t>
            </a:r>
            <a:r>
              <a:rPr lang="el-GR" sz="1600" b="1" i="0" dirty="0">
                <a:effectLst/>
                <a:latin typeface="Century Gothic" panose="020B0502020202020204" pitchFamily="34" charset="0"/>
              </a:rPr>
              <a:t>να υπενθυμίζει σε όλους τα δεινά (άσχημα) του πολέμου</a:t>
            </a:r>
            <a:r>
              <a:rPr lang="el-GR" sz="1600" b="0" i="0" dirty="0">
                <a:effectLst/>
                <a:latin typeface="Century Gothic" panose="020B0502020202020204" pitchFamily="34" charset="0"/>
              </a:rPr>
              <a:t> και τα ιδανικά της αρμονικής συνύπαρξης των ανθρώπων και γενικότερα των λαών, σε όλα τα επίπεδα.</a:t>
            </a:r>
            <a:endParaRPr lang="el-GR" sz="1600" dirty="0">
              <a:latin typeface="Century Gothic" panose="020B0502020202020204" pitchFamily="34" charset="0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5181C06-0B0B-47A0-9689-D2E4D23594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89" r="32767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9040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Εικόνα 4" descr="Εικόνα που περιέχει κείμενο, ουρανός, υπαίθριος&#10;&#10;Περιγραφή που δημιουργήθηκε αυτόματα">
            <a:extLst>
              <a:ext uri="{FF2B5EF4-FFF2-40B4-BE49-F238E27FC236}">
                <a16:creationId xmlns:a16="http://schemas.microsoft.com/office/drawing/2014/main" id="{0E656496-D839-438E-BC0E-2B080B1EA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61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B131A82-479F-4B66-BFBB-888834F7E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1341" y="822061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Εικόνες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π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ολέμου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γίνοντ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αι 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εικόνες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ειρήνης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...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70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912477B-67BD-4F0B-ACAE-1C5BF920F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Εικόνα 2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3BC971F3-9013-4459-8DE9-BA2C5ABA14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44"/>
          <a:stretch/>
        </p:blipFill>
        <p:spPr>
          <a:xfrm>
            <a:off x="20" y="10"/>
            <a:ext cx="12191980" cy="6331872"/>
          </a:xfrm>
          <a:custGeom>
            <a:avLst/>
            <a:gdLst/>
            <a:ahLst/>
            <a:cxnLst/>
            <a:rect l="l" t="t" r="r" b="b"/>
            <a:pathLst>
              <a:path w="12188952" h="6315978">
                <a:moveTo>
                  <a:pt x="6486084" y="6245969"/>
                </a:moveTo>
                <a:lnTo>
                  <a:pt x="6485084" y="6246049"/>
                </a:lnTo>
                <a:lnTo>
                  <a:pt x="6484857" y="6246597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5238584"/>
                </a:lnTo>
                <a:lnTo>
                  <a:pt x="12150377" y="5251521"/>
                </a:lnTo>
                <a:cubicBezTo>
                  <a:pt x="11896790" y="5332759"/>
                  <a:pt x="11641002" y="5407122"/>
                  <a:pt x="11383290" y="5474518"/>
                </a:cubicBezTo>
                <a:cubicBezTo>
                  <a:pt x="10968422" y="5584862"/>
                  <a:pt x="10550113" y="5680933"/>
                  <a:pt x="10129257" y="5765538"/>
                </a:cubicBezTo>
                <a:cubicBezTo>
                  <a:pt x="9796024" y="5832470"/>
                  <a:pt x="9461557" y="5892407"/>
                  <a:pt x="9125853" y="5945322"/>
                </a:cubicBezTo>
                <a:cubicBezTo>
                  <a:pt x="8804164" y="5996289"/>
                  <a:pt x="8481635" y="6042032"/>
                  <a:pt x="8158253" y="6082550"/>
                </a:cubicBezTo>
                <a:cubicBezTo>
                  <a:pt x="7910683" y="6113512"/>
                  <a:pt x="7662604" y="6139760"/>
                  <a:pt x="7414269" y="6164607"/>
                </a:cubicBezTo>
                <a:lnTo>
                  <a:pt x="6648435" y="6232122"/>
                </a:lnTo>
                <a:lnTo>
                  <a:pt x="6632990" y="6234248"/>
                </a:lnTo>
                <a:lnTo>
                  <a:pt x="6486833" y="6245909"/>
                </a:lnTo>
                <a:lnTo>
                  <a:pt x="6496346" y="6247777"/>
                </a:lnTo>
                <a:cubicBezTo>
                  <a:pt x="6508052" y="6248255"/>
                  <a:pt x="6520188" y="6246025"/>
                  <a:pt x="6531910" y="6246025"/>
                </a:cubicBezTo>
                <a:cubicBezTo>
                  <a:pt x="6548092" y="6246025"/>
                  <a:pt x="6564274" y="6243349"/>
                  <a:pt x="6580582" y="6242968"/>
                </a:cubicBezTo>
                <a:cubicBezTo>
                  <a:pt x="6812863" y="6237362"/>
                  <a:pt x="7044888" y="6224874"/>
                  <a:pt x="7276786" y="6209583"/>
                </a:cubicBezTo>
                <a:cubicBezTo>
                  <a:pt x="7626289" y="6186522"/>
                  <a:pt x="7975537" y="6157599"/>
                  <a:pt x="8324021" y="6120393"/>
                </a:cubicBezTo>
                <a:cubicBezTo>
                  <a:pt x="8610708" y="6090322"/>
                  <a:pt x="8896668" y="6054773"/>
                  <a:pt x="9181917" y="6013745"/>
                </a:cubicBezTo>
                <a:cubicBezTo>
                  <a:pt x="9567644" y="5957937"/>
                  <a:pt x="9951549" y="5891515"/>
                  <a:pt x="10333632" y="5814466"/>
                </a:cubicBezTo>
                <a:cubicBezTo>
                  <a:pt x="10795390" y="5720942"/>
                  <a:pt x="11253196" y="5610599"/>
                  <a:pt x="11705652" y="5479871"/>
                </a:cubicBezTo>
                <a:cubicBezTo>
                  <a:pt x="11821473" y="5446749"/>
                  <a:pt x="11936790" y="5411956"/>
                  <a:pt x="12051568" y="5375503"/>
                </a:cubicBezTo>
                <a:lnTo>
                  <a:pt x="12188952" y="5329668"/>
                </a:lnTo>
                <a:lnTo>
                  <a:pt x="12188952" y="5386556"/>
                </a:lnTo>
                <a:lnTo>
                  <a:pt x="12076928" y="5424811"/>
                </a:lnTo>
                <a:cubicBezTo>
                  <a:pt x="11897733" y="5481750"/>
                  <a:pt x="11717375" y="5535106"/>
                  <a:pt x="11536062" y="5585626"/>
                </a:cubicBezTo>
                <a:cubicBezTo>
                  <a:pt x="11240964" y="5667426"/>
                  <a:pt x="10943702" y="5740182"/>
                  <a:pt x="10644147" y="5805801"/>
                </a:cubicBezTo>
                <a:cubicBezTo>
                  <a:pt x="10327134" y="5875371"/>
                  <a:pt x="10008594" y="5936951"/>
                  <a:pt x="9688523" y="5990555"/>
                </a:cubicBezTo>
                <a:cubicBezTo>
                  <a:pt x="9422479" y="6035151"/>
                  <a:pt x="9155707" y="6074815"/>
                  <a:pt x="8888222" y="6109562"/>
                </a:cubicBezTo>
                <a:cubicBezTo>
                  <a:pt x="8685119" y="6135810"/>
                  <a:pt x="8482017" y="6160529"/>
                  <a:pt x="8278280" y="6180915"/>
                </a:cubicBezTo>
                <a:cubicBezTo>
                  <a:pt x="8040138" y="6204234"/>
                  <a:pt x="7801742" y="6226276"/>
                  <a:pt x="7562964" y="6243987"/>
                </a:cubicBezTo>
                <a:cubicBezTo>
                  <a:pt x="7252960" y="6266921"/>
                  <a:pt x="6942828" y="6285270"/>
                  <a:pt x="6632187" y="6296737"/>
                </a:cubicBezTo>
                <a:cubicBezTo>
                  <a:pt x="6479287" y="6302344"/>
                  <a:pt x="6326388" y="6306294"/>
                  <a:pt x="6173488" y="6311007"/>
                </a:cubicBezTo>
                <a:cubicBezTo>
                  <a:pt x="6134854" y="6308868"/>
                  <a:pt x="6096108" y="6310536"/>
                  <a:pt x="6057794" y="6315978"/>
                </a:cubicBezTo>
                <a:lnTo>
                  <a:pt x="5751996" y="6315978"/>
                </a:lnTo>
                <a:lnTo>
                  <a:pt x="5672488" y="6311263"/>
                </a:lnTo>
                <a:cubicBezTo>
                  <a:pt x="5434474" y="6298522"/>
                  <a:pt x="5196460" y="6284379"/>
                  <a:pt x="4958318" y="6274057"/>
                </a:cubicBezTo>
                <a:cubicBezTo>
                  <a:pt x="4650863" y="6261314"/>
                  <a:pt x="4343789" y="6240293"/>
                  <a:pt x="4037608" y="6210349"/>
                </a:cubicBezTo>
                <a:cubicBezTo>
                  <a:pt x="3712313" y="6178622"/>
                  <a:pt x="3387784" y="6143073"/>
                  <a:pt x="3062363" y="6109180"/>
                </a:cubicBezTo>
                <a:cubicBezTo>
                  <a:pt x="2724032" y="6074014"/>
                  <a:pt x="2386379" y="6033329"/>
                  <a:pt x="2049401" y="5987115"/>
                </a:cubicBezTo>
                <a:cubicBezTo>
                  <a:pt x="1671140" y="5935639"/>
                  <a:pt x="1294034" y="5876390"/>
                  <a:pt x="918071" y="5809370"/>
                </a:cubicBezTo>
                <a:cubicBezTo>
                  <a:pt x="656868" y="5762353"/>
                  <a:pt x="396811" y="5710876"/>
                  <a:pt x="138075" y="5653651"/>
                </a:cubicBezTo>
                <a:lnTo>
                  <a:pt x="0" y="5621436"/>
                </a:lnTo>
                <a:lnTo>
                  <a:pt x="0" y="5563063"/>
                </a:lnTo>
                <a:lnTo>
                  <a:pt x="284302" y="5628311"/>
                </a:lnTo>
                <a:cubicBezTo>
                  <a:pt x="672667" y="5711258"/>
                  <a:pt x="1063326" y="5781974"/>
                  <a:pt x="1455514" y="5844025"/>
                </a:cubicBezTo>
                <a:cubicBezTo>
                  <a:pt x="1739014" y="5888750"/>
                  <a:pt x="2022899" y="5929905"/>
                  <a:pt x="2301302" y="5964052"/>
                </a:cubicBezTo>
                <a:cubicBezTo>
                  <a:pt x="2293275" y="5966728"/>
                  <a:pt x="2282320" y="5956407"/>
                  <a:pt x="2268814" y="5953859"/>
                </a:cubicBezTo>
                <a:cubicBezTo>
                  <a:pt x="1773838" y="5859481"/>
                  <a:pt x="1283331" y="5745662"/>
                  <a:pt x="797280" y="5612384"/>
                </a:cubicBezTo>
                <a:cubicBezTo>
                  <a:pt x="564618" y="5548676"/>
                  <a:pt x="333400" y="5480444"/>
                  <a:pt x="103626" y="5407689"/>
                </a:cubicBezTo>
                <a:lnTo>
                  <a:pt x="0" y="537261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39436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Εικόνα 2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1684EE1D-ED76-4B0B-B7EA-35470772E2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698" r="-1" b="779"/>
          <a:stretch/>
        </p:blipFill>
        <p:spPr>
          <a:xfrm>
            <a:off x="625240" y="10"/>
            <a:ext cx="10941520" cy="6857990"/>
          </a:xfrm>
          <a:custGeom>
            <a:avLst/>
            <a:gdLst/>
            <a:ahLst/>
            <a:cxnLst/>
            <a:rect l="l" t="t" r="r" b="b"/>
            <a:pathLst>
              <a:path w="10941520" h="6858000">
                <a:moveTo>
                  <a:pt x="8510032" y="6464315"/>
                </a:moveTo>
                <a:lnTo>
                  <a:pt x="8508022" y="6467080"/>
                </a:lnTo>
                <a:lnTo>
                  <a:pt x="8511541" y="6467080"/>
                </a:lnTo>
                <a:close/>
                <a:moveTo>
                  <a:pt x="1598122" y="0"/>
                </a:moveTo>
                <a:lnTo>
                  <a:pt x="1763667" y="0"/>
                </a:lnTo>
                <a:lnTo>
                  <a:pt x="1587780" y="143783"/>
                </a:lnTo>
                <a:cubicBezTo>
                  <a:pt x="1205033" y="482859"/>
                  <a:pt x="877118" y="882898"/>
                  <a:pt x="610636" y="1350720"/>
                </a:cubicBezTo>
                <a:cubicBezTo>
                  <a:pt x="356503" y="1792611"/>
                  <a:pt x="193167" y="2280779"/>
                  <a:pt x="130237" y="2786631"/>
                </a:cubicBezTo>
                <a:cubicBezTo>
                  <a:pt x="142310" y="2759217"/>
                  <a:pt x="152875" y="2731298"/>
                  <a:pt x="162431" y="2703128"/>
                </a:cubicBezTo>
                <a:cubicBezTo>
                  <a:pt x="336482" y="2191794"/>
                  <a:pt x="553037" y="1700077"/>
                  <a:pt x="837253" y="1239549"/>
                </a:cubicBezTo>
                <a:cubicBezTo>
                  <a:pt x="1093799" y="823288"/>
                  <a:pt x="1394461" y="450355"/>
                  <a:pt x="1746359" y="127320"/>
                </a:cubicBezTo>
                <a:lnTo>
                  <a:pt x="1893724" y="0"/>
                </a:lnTo>
                <a:lnTo>
                  <a:pt x="8848350" y="0"/>
                </a:lnTo>
                <a:lnTo>
                  <a:pt x="9056324" y="144876"/>
                </a:lnTo>
                <a:cubicBezTo>
                  <a:pt x="9483294" y="455963"/>
                  <a:pt x="9863824" y="818761"/>
                  <a:pt x="10176586" y="1256400"/>
                </a:cubicBezTo>
                <a:cubicBezTo>
                  <a:pt x="10512361" y="1725731"/>
                  <a:pt x="10733697" y="2243102"/>
                  <a:pt x="10817449" y="2834418"/>
                </a:cubicBezTo>
                <a:cubicBezTo>
                  <a:pt x="10838678" y="2662129"/>
                  <a:pt x="10840364" y="2487979"/>
                  <a:pt x="10822480" y="2315287"/>
                </a:cubicBezTo>
                <a:cubicBezTo>
                  <a:pt x="10791218" y="1992617"/>
                  <a:pt x="10694231" y="1679754"/>
                  <a:pt x="10537512" y="1395993"/>
                </a:cubicBezTo>
                <a:cubicBezTo>
                  <a:pt x="10298320" y="958605"/>
                  <a:pt x="9956508" y="613523"/>
                  <a:pt x="9560871" y="318241"/>
                </a:cubicBezTo>
                <a:cubicBezTo>
                  <a:pt x="9444104" y="231090"/>
                  <a:pt x="9324272" y="149552"/>
                  <a:pt x="9201772" y="72906"/>
                </a:cubicBezTo>
                <a:lnTo>
                  <a:pt x="9075150" y="0"/>
                </a:lnTo>
                <a:lnTo>
                  <a:pt x="9285407" y="0"/>
                </a:lnTo>
                <a:lnTo>
                  <a:pt x="9397484" y="71361"/>
                </a:lnTo>
                <a:cubicBezTo>
                  <a:pt x="9466827" y="117668"/>
                  <a:pt x="9535310" y="165633"/>
                  <a:pt x="9602874" y="215370"/>
                </a:cubicBezTo>
                <a:cubicBezTo>
                  <a:pt x="10023914" y="525240"/>
                  <a:pt x="10385847" y="889941"/>
                  <a:pt x="10637867" y="1353234"/>
                </a:cubicBezTo>
                <a:cubicBezTo>
                  <a:pt x="10800070" y="1650452"/>
                  <a:pt x="10899948" y="1977650"/>
                  <a:pt x="10931388" y="2314785"/>
                </a:cubicBezTo>
                <a:cubicBezTo>
                  <a:pt x="10955282" y="2563032"/>
                  <a:pt x="10933651" y="2807506"/>
                  <a:pt x="10900451" y="3053742"/>
                </a:cubicBezTo>
                <a:cubicBezTo>
                  <a:pt x="10885435" y="3187448"/>
                  <a:pt x="10884932" y="3322363"/>
                  <a:pt x="10898943" y="3456170"/>
                </a:cubicBezTo>
                <a:cubicBezTo>
                  <a:pt x="10947233" y="3973163"/>
                  <a:pt x="10817200" y="4491137"/>
                  <a:pt x="10530470" y="4924023"/>
                </a:cubicBezTo>
                <a:cubicBezTo>
                  <a:pt x="10288786" y="5294609"/>
                  <a:pt x="9971700" y="5610087"/>
                  <a:pt x="9599856" y="5849858"/>
                </a:cubicBezTo>
                <a:cubicBezTo>
                  <a:pt x="9239936" y="6085530"/>
                  <a:pt x="8898626" y="6347611"/>
                  <a:pt x="8538202" y="6581772"/>
                </a:cubicBezTo>
                <a:cubicBezTo>
                  <a:pt x="8391505" y="6677034"/>
                  <a:pt x="8242088" y="6766009"/>
                  <a:pt x="8089708" y="6848031"/>
                </a:cubicBezTo>
                <a:lnTo>
                  <a:pt x="8070163" y="6858000"/>
                </a:lnTo>
                <a:lnTo>
                  <a:pt x="7820508" y="6858000"/>
                </a:lnTo>
                <a:lnTo>
                  <a:pt x="7828138" y="6854555"/>
                </a:lnTo>
                <a:cubicBezTo>
                  <a:pt x="8053199" y="6743844"/>
                  <a:pt x="8273670" y="6617740"/>
                  <a:pt x="8490666" y="6479908"/>
                </a:cubicBezTo>
                <a:cubicBezTo>
                  <a:pt x="8262100" y="6578755"/>
                  <a:pt x="8030908" y="6668688"/>
                  <a:pt x="7797512" y="6751240"/>
                </a:cubicBezTo>
                <a:lnTo>
                  <a:pt x="7480620" y="6858000"/>
                </a:lnTo>
                <a:lnTo>
                  <a:pt x="3015004" y="6858000"/>
                </a:lnTo>
                <a:lnTo>
                  <a:pt x="2781763" y="6750793"/>
                </a:lnTo>
                <a:cubicBezTo>
                  <a:pt x="2466140" y="6597870"/>
                  <a:pt x="2163376" y="6418916"/>
                  <a:pt x="1876018" y="6208522"/>
                </a:cubicBezTo>
                <a:cubicBezTo>
                  <a:pt x="1280928" y="5772643"/>
                  <a:pt x="784936" y="5247977"/>
                  <a:pt x="442370" y="4589004"/>
                </a:cubicBezTo>
                <a:cubicBezTo>
                  <a:pt x="256073" y="4234615"/>
                  <a:pt x="132829" y="3850522"/>
                  <a:pt x="78174" y="3453907"/>
                </a:cubicBezTo>
                <a:cubicBezTo>
                  <a:pt x="68264" y="3386374"/>
                  <a:pt x="52872" y="3319746"/>
                  <a:pt x="32147" y="3254704"/>
                </a:cubicBezTo>
                <a:cubicBezTo>
                  <a:pt x="-18158" y="3091722"/>
                  <a:pt x="-48" y="2927731"/>
                  <a:pt x="23343" y="2765252"/>
                </a:cubicBezTo>
                <a:cubicBezTo>
                  <a:pt x="165073" y="1773582"/>
                  <a:pt x="613178" y="955032"/>
                  <a:pt x="1299417" y="27438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20313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D65B78-6479-4E5A-8EAA-35D0A9A7786E}"/>
              </a:ext>
            </a:extLst>
          </p:cNvPr>
          <p:cNvSpPr txBox="1"/>
          <p:nvPr/>
        </p:nvSpPr>
        <p:spPr>
          <a:xfrm>
            <a:off x="890338" y="640080"/>
            <a:ext cx="3734014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dirty="0" err="1">
                <a:latin typeface="Candara"/>
                <a:ea typeface="+mj-ea"/>
                <a:cs typeface="+mj-cs"/>
              </a:rPr>
              <a:t>Ώρ</a:t>
            </a:r>
            <a:r>
              <a:rPr lang="en-US" sz="3800" dirty="0">
                <a:latin typeface="Candara"/>
                <a:ea typeface="+mj-ea"/>
                <a:cs typeface="+mj-cs"/>
              </a:rPr>
              <a:t>α </a:t>
            </a:r>
            <a:r>
              <a:rPr lang="en-US" sz="3800" dirty="0" err="1">
                <a:latin typeface="Candara"/>
                <a:ea typeface="+mj-ea"/>
                <a:cs typeface="+mj-cs"/>
              </a:rPr>
              <a:t>γι</a:t>
            </a:r>
            <a:r>
              <a:rPr lang="en-US" sz="3800" dirty="0">
                <a:latin typeface="Candara"/>
                <a:ea typeface="+mj-ea"/>
                <a:cs typeface="+mj-cs"/>
              </a:rPr>
              <a:t>α πα</a:t>
            </a:r>
            <a:r>
              <a:rPr lang="en-US" sz="3800" dirty="0" err="1">
                <a:latin typeface="Candara"/>
                <a:ea typeface="+mj-ea"/>
                <a:cs typeface="+mj-cs"/>
              </a:rPr>
              <a:t>ιχνίδι</a:t>
            </a:r>
            <a:r>
              <a:rPr lang="en-US" sz="3800" dirty="0">
                <a:latin typeface="Candara"/>
                <a:ea typeface="+mj-ea"/>
                <a:cs typeface="+mj-cs"/>
              </a:rPr>
              <a:t>: Πάτησε </a:t>
            </a:r>
            <a:r>
              <a:rPr lang="en-US" sz="3800" dirty="0">
                <a:latin typeface="Candara"/>
                <a:ea typeface="+mj-ea"/>
                <a:cs typeface="+mj-cs"/>
                <a:hlinkClick r:id="rId2"/>
              </a:rPr>
              <a:t>εδώ</a:t>
            </a:r>
            <a:r>
              <a:rPr lang="en-US" sz="3800" dirty="0">
                <a:latin typeface="Candara"/>
                <a:ea typeface="+mj-ea"/>
                <a:cs typeface="+mj-cs"/>
              </a:rPr>
              <a:t> για</a:t>
            </a:r>
            <a:r>
              <a:rPr lang="en-US" sz="3800" dirty="0">
                <a:latin typeface="+mj-lt"/>
                <a:ea typeface="+mj-ea"/>
                <a:cs typeface="+mj-cs"/>
              </a:rPr>
              <a:t> να δούμε τι γνωρίζεις για την Ειρήνη!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BB9D49"/>
          </a:solidFill>
          <a:ln w="38100" cap="rnd">
            <a:solidFill>
              <a:srgbClr val="BB9D4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Εικόνα 2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3E222DF0-8FA1-4564-A53F-22FA3E867C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39" r="1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2710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084" y="253288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25450 w 3291840"/>
              <a:gd name="connsiteY1" fmla="*/ 0 h 18288"/>
              <a:gd name="connsiteX2" fmla="*/ 1283818 w 3291840"/>
              <a:gd name="connsiteY2" fmla="*/ 0 h 18288"/>
              <a:gd name="connsiteX3" fmla="*/ 1975104 w 3291840"/>
              <a:gd name="connsiteY3" fmla="*/ 0 h 18288"/>
              <a:gd name="connsiteX4" fmla="*/ 2666390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567635 w 3291840"/>
              <a:gd name="connsiteY7" fmla="*/ 18288 h 18288"/>
              <a:gd name="connsiteX8" fmla="*/ 1843430 w 3291840"/>
              <a:gd name="connsiteY8" fmla="*/ 18288 h 18288"/>
              <a:gd name="connsiteX9" fmla="*/ 1185062 w 3291840"/>
              <a:gd name="connsiteY9" fmla="*/ 18288 h 18288"/>
              <a:gd name="connsiteX10" fmla="*/ 0 w 3291840"/>
              <a:gd name="connsiteY10" fmla="*/ 18288 h 18288"/>
              <a:gd name="connsiteX11" fmla="*/ 0 w 3291840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BB9D49"/>
          </a:solidFill>
          <a:ln w="38100" cap="rnd">
            <a:solidFill>
              <a:srgbClr val="BB9D4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FA7DEF-6059-4254-BA81-A58FC8B5739E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US" sz="2400" dirty="0" err="1">
                <a:latin typeface="Candara"/>
              </a:rPr>
              <a:t>Ώρ</a:t>
            </a:r>
            <a:r>
              <a:rPr lang="en-US" sz="2400" dirty="0">
                <a:latin typeface="Candara"/>
              </a:rPr>
              <a:t>α </a:t>
            </a:r>
            <a:r>
              <a:rPr lang="en-US" sz="2400" dirty="0" err="1">
                <a:latin typeface="Candara"/>
              </a:rPr>
              <a:t>γι</a:t>
            </a:r>
            <a:r>
              <a:rPr lang="en-US" sz="2400" dirty="0">
                <a:latin typeface="Candara"/>
              </a:rPr>
              <a:t>α </a:t>
            </a:r>
            <a:r>
              <a:rPr lang="en-US" sz="2400" dirty="0">
                <a:latin typeface="Candara"/>
                <a:hlinkClick r:id="rId2"/>
              </a:rPr>
              <a:t>παραμύθι:</a:t>
            </a:r>
            <a:endParaRPr lang="en-US" sz="2400">
              <a:latin typeface="Candara"/>
            </a:endParaRP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US" sz="2400" dirty="0">
                <a:latin typeface="Candara"/>
              </a:rPr>
              <a:t>«Η π</a:t>
            </a:r>
            <a:r>
              <a:rPr lang="en-US" sz="2400" dirty="0" err="1">
                <a:latin typeface="Candara"/>
              </a:rPr>
              <a:t>όλη</a:t>
            </a:r>
            <a:r>
              <a:rPr lang="en-US" sz="2400" dirty="0">
                <a:latin typeface="Candara"/>
              </a:rPr>
              <a:t> π</a:t>
            </a:r>
            <a:r>
              <a:rPr lang="en-US" sz="2400" dirty="0" err="1">
                <a:latin typeface="Candara"/>
              </a:rPr>
              <a:t>ου</a:t>
            </a:r>
            <a:r>
              <a:rPr lang="en-US" sz="2400" dirty="0">
                <a:latin typeface="Candara"/>
              </a:rPr>
              <a:t> </a:t>
            </a:r>
            <a:r>
              <a:rPr lang="en-US" sz="2400" dirty="0" err="1">
                <a:latin typeface="Candara"/>
              </a:rPr>
              <a:t>έδιωξε</a:t>
            </a:r>
            <a:r>
              <a:rPr lang="en-US" sz="2400" dirty="0">
                <a:latin typeface="Candara"/>
              </a:rPr>
              <a:t> </a:t>
            </a:r>
            <a:r>
              <a:rPr lang="en-US" sz="2400" dirty="0" err="1">
                <a:latin typeface="Candara"/>
              </a:rPr>
              <a:t>τον</a:t>
            </a:r>
            <a:r>
              <a:rPr lang="en-US" sz="2400" dirty="0">
                <a:latin typeface="Candara"/>
              </a:rPr>
              <a:t> π</a:t>
            </a:r>
            <a:r>
              <a:rPr lang="en-US" sz="2400" dirty="0" err="1">
                <a:latin typeface="Candara"/>
              </a:rPr>
              <a:t>όλεμο</a:t>
            </a:r>
            <a:r>
              <a:rPr lang="en-US" sz="2400" dirty="0">
                <a:latin typeface="Candara"/>
              </a:rPr>
              <a:t>»</a:t>
            </a: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US" sz="2400" dirty="0" err="1">
                <a:latin typeface="Candara"/>
              </a:rPr>
              <a:t>του</a:t>
            </a:r>
            <a:r>
              <a:rPr lang="en-US" sz="2400" dirty="0">
                <a:latin typeface="Candara"/>
              </a:rPr>
              <a:t> Α. Παπα</a:t>
            </a:r>
            <a:r>
              <a:rPr lang="en-US" sz="2400" dirty="0" err="1">
                <a:latin typeface="Candara"/>
              </a:rPr>
              <a:t>θεοδούλου</a:t>
            </a:r>
            <a:endParaRPr lang="en-US" sz="2400" dirty="0">
              <a:latin typeface="Candara"/>
            </a:endParaRP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Εικόνα 3">
            <a:extLst>
              <a:ext uri="{FF2B5EF4-FFF2-40B4-BE49-F238E27FC236}">
                <a16:creationId xmlns:a16="http://schemas.microsoft.com/office/drawing/2014/main" id="{32DE7C58-CDEE-4C90-8A4E-F0C5E5CB5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937" y="640080"/>
            <a:ext cx="6098438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59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B121924-9565-4839-95BC-776FE0850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585" y="703293"/>
            <a:ext cx="4584921" cy="1949815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4200" dirty="0">
                <a:latin typeface="Candara"/>
              </a:rPr>
              <a:t>Και κλείνουμε τραγουδώντας: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BD8C7A8-D242-4030-A842-220DE27DE2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15" r="1" b="1760"/>
          <a:stretch/>
        </p:blipFill>
        <p:spPr>
          <a:xfrm>
            <a:off x="866691" y="1216968"/>
            <a:ext cx="5416261" cy="4424065"/>
          </a:xfrm>
          <a:custGeom>
            <a:avLst/>
            <a:gdLst/>
            <a:ahLst/>
            <a:cxnLst/>
            <a:rect l="l" t="t" r="r" b="b"/>
            <a:pathLst>
              <a:path w="5531320" h="4424065">
                <a:moveTo>
                  <a:pt x="4292328" y="3931444"/>
                </a:moveTo>
                <a:cubicBezTo>
                  <a:pt x="3830135" y="4131325"/>
                  <a:pt x="3346708" y="4259111"/>
                  <a:pt x="2855653" y="4364392"/>
                </a:cubicBezTo>
                <a:lnTo>
                  <a:pt x="2855525" y="4364392"/>
                </a:lnTo>
                <a:cubicBezTo>
                  <a:pt x="3386634" y="4394018"/>
                  <a:pt x="3853531" y="4210158"/>
                  <a:pt x="4292328" y="3931444"/>
                </a:cubicBezTo>
                <a:close/>
                <a:moveTo>
                  <a:pt x="4302118" y="3923561"/>
                </a:moveTo>
                <a:lnTo>
                  <a:pt x="4301102" y="3924959"/>
                </a:lnTo>
                <a:lnTo>
                  <a:pt x="4302881" y="3924959"/>
                </a:lnTo>
                <a:close/>
                <a:moveTo>
                  <a:pt x="3885572" y="334733"/>
                </a:moveTo>
                <a:cubicBezTo>
                  <a:pt x="4046889" y="406840"/>
                  <a:pt x="4203653" y="488713"/>
                  <a:pt x="4355013" y="579880"/>
                </a:cubicBezTo>
                <a:cubicBezTo>
                  <a:pt x="4662082" y="768063"/>
                  <a:pt x="4933803" y="995790"/>
                  <a:pt x="5144619" y="1290779"/>
                </a:cubicBezTo>
                <a:cubicBezTo>
                  <a:pt x="5314365" y="1528042"/>
                  <a:pt x="5426258" y="1789591"/>
                  <a:pt x="5468598" y="2088522"/>
                </a:cubicBezTo>
                <a:cubicBezTo>
                  <a:pt x="5479330" y="2001424"/>
                  <a:pt x="5480182" y="1913385"/>
                  <a:pt x="5471141" y="1826083"/>
                </a:cubicBezTo>
                <a:cubicBezTo>
                  <a:pt x="5455337" y="1662962"/>
                  <a:pt x="5406307" y="1504799"/>
                  <a:pt x="5327080" y="1361348"/>
                </a:cubicBezTo>
                <a:cubicBezTo>
                  <a:pt x="5206160" y="1140233"/>
                  <a:pt x="5033362" y="965782"/>
                  <a:pt x="4833354" y="816507"/>
                </a:cubicBezTo>
                <a:cubicBezTo>
                  <a:pt x="4597235" y="640276"/>
                  <a:pt x="4336322" y="509438"/>
                  <a:pt x="4063457" y="400724"/>
                </a:cubicBezTo>
                <a:cubicBezTo>
                  <a:pt x="4033360" y="388607"/>
                  <a:pt x="4003060" y="376909"/>
                  <a:pt x="3972544" y="365631"/>
                </a:cubicBezTo>
                <a:cubicBezTo>
                  <a:pt x="3943680" y="354950"/>
                  <a:pt x="3914563" y="345033"/>
                  <a:pt x="3885572" y="334733"/>
                </a:cubicBezTo>
                <a:close/>
                <a:moveTo>
                  <a:pt x="3865737" y="329520"/>
                </a:moveTo>
                <a:cubicBezTo>
                  <a:pt x="3865737" y="329520"/>
                  <a:pt x="3865737" y="330410"/>
                  <a:pt x="3866500" y="330537"/>
                </a:cubicBezTo>
                <a:lnTo>
                  <a:pt x="3869806" y="330156"/>
                </a:lnTo>
                <a:close/>
                <a:moveTo>
                  <a:pt x="2219772" y="85645"/>
                </a:moveTo>
                <a:cubicBezTo>
                  <a:pt x="2206943" y="84005"/>
                  <a:pt x="2193910" y="85264"/>
                  <a:pt x="2181627" y="89333"/>
                </a:cubicBezTo>
                <a:cubicBezTo>
                  <a:pt x="1932920" y="125113"/>
                  <a:pt x="1690800" y="197118"/>
                  <a:pt x="1462972" y="303073"/>
                </a:cubicBezTo>
                <a:cubicBezTo>
                  <a:pt x="971789" y="529528"/>
                  <a:pt x="578130" y="865460"/>
                  <a:pt x="308698" y="1338461"/>
                </a:cubicBezTo>
                <a:cubicBezTo>
                  <a:pt x="180225" y="1561852"/>
                  <a:pt x="97653" y="1808638"/>
                  <a:pt x="65840" y="2064364"/>
                </a:cubicBezTo>
                <a:cubicBezTo>
                  <a:pt x="71943" y="2050505"/>
                  <a:pt x="77284" y="2036391"/>
                  <a:pt x="82115" y="2022150"/>
                </a:cubicBezTo>
                <a:cubicBezTo>
                  <a:pt x="170104" y="1763653"/>
                  <a:pt x="279580" y="1515073"/>
                  <a:pt x="423261" y="1282260"/>
                </a:cubicBezTo>
                <a:cubicBezTo>
                  <a:pt x="630770" y="945565"/>
                  <a:pt x="895371" y="664944"/>
                  <a:pt x="1231812" y="454001"/>
                </a:cubicBezTo>
                <a:cubicBezTo>
                  <a:pt x="1535193" y="263783"/>
                  <a:pt x="1866802" y="149729"/>
                  <a:pt x="2219772" y="85645"/>
                </a:cubicBezTo>
                <a:close/>
                <a:moveTo>
                  <a:pt x="2612541" y="836"/>
                </a:moveTo>
                <a:cubicBezTo>
                  <a:pt x="2715914" y="-4250"/>
                  <a:pt x="2831240" y="14695"/>
                  <a:pt x="2946311" y="35548"/>
                </a:cubicBezTo>
                <a:cubicBezTo>
                  <a:pt x="3291652" y="98106"/>
                  <a:pt x="3631144" y="182915"/>
                  <a:pt x="3961100" y="303581"/>
                </a:cubicBezTo>
                <a:cubicBezTo>
                  <a:pt x="4278341" y="419543"/>
                  <a:pt x="4581341" y="563350"/>
                  <a:pt x="4854588" y="764502"/>
                </a:cubicBezTo>
                <a:cubicBezTo>
                  <a:pt x="5067438" y="921152"/>
                  <a:pt x="5250408" y="1105521"/>
                  <a:pt x="5377813" y="1339732"/>
                </a:cubicBezTo>
                <a:cubicBezTo>
                  <a:pt x="5459812" y="1489986"/>
                  <a:pt x="5510304" y="1655396"/>
                  <a:pt x="5526198" y="1825829"/>
                </a:cubicBezTo>
                <a:cubicBezTo>
                  <a:pt x="5538277" y="1951327"/>
                  <a:pt x="5527342" y="2074917"/>
                  <a:pt x="5510558" y="2199398"/>
                </a:cubicBezTo>
                <a:cubicBezTo>
                  <a:pt x="5502967" y="2266991"/>
                  <a:pt x="5502713" y="2335195"/>
                  <a:pt x="5509796" y="2402839"/>
                </a:cubicBezTo>
                <a:cubicBezTo>
                  <a:pt x="5534208" y="2664197"/>
                  <a:pt x="5468472" y="2926051"/>
                  <a:pt x="5323520" y="3144890"/>
                </a:cubicBezTo>
                <a:cubicBezTo>
                  <a:pt x="5201340" y="3332234"/>
                  <a:pt x="5041042" y="3491719"/>
                  <a:pt x="4853062" y="3612932"/>
                </a:cubicBezTo>
                <a:cubicBezTo>
                  <a:pt x="4671110" y="3732072"/>
                  <a:pt x="4498566" y="3864563"/>
                  <a:pt x="4316359" y="3982940"/>
                </a:cubicBezTo>
                <a:cubicBezTo>
                  <a:pt x="4019717" y="4175573"/>
                  <a:pt x="3701077" y="4317347"/>
                  <a:pt x="3352557" y="4386771"/>
                </a:cubicBezTo>
                <a:cubicBezTo>
                  <a:pt x="3160954" y="4425590"/>
                  <a:pt x="2964456" y="4434173"/>
                  <a:pt x="2770207" y="4412201"/>
                </a:cubicBezTo>
                <a:cubicBezTo>
                  <a:pt x="2685525" y="4402537"/>
                  <a:pt x="2599953" y="4402410"/>
                  <a:pt x="2514889" y="4393637"/>
                </a:cubicBezTo>
                <a:cubicBezTo>
                  <a:pt x="2307137" y="4370851"/>
                  <a:pt x="2102209" y="4327277"/>
                  <a:pt x="1903167" y="4263562"/>
                </a:cubicBezTo>
                <a:cubicBezTo>
                  <a:pt x="1560623" y="4156119"/>
                  <a:pt x="1238932" y="4006972"/>
                  <a:pt x="948393" y="3794249"/>
                </a:cubicBezTo>
                <a:cubicBezTo>
                  <a:pt x="647554" y="3573897"/>
                  <a:pt x="396813" y="3308660"/>
                  <a:pt x="223634" y="2975526"/>
                </a:cubicBezTo>
                <a:cubicBezTo>
                  <a:pt x="129454" y="2796370"/>
                  <a:pt x="67150" y="2602198"/>
                  <a:pt x="39520" y="2401695"/>
                </a:cubicBezTo>
                <a:cubicBezTo>
                  <a:pt x="34510" y="2367555"/>
                  <a:pt x="26729" y="2333872"/>
                  <a:pt x="16252" y="2300991"/>
                </a:cubicBezTo>
                <a:cubicBezTo>
                  <a:pt x="-9179" y="2218598"/>
                  <a:pt x="-24" y="2135695"/>
                  <a:pt x="11801" y="2053556"/>
                </a:cubicBezTo>
                <a:cubicBezTo>
                  <a:pt x="93686" y="1480615"/>
                  <a:pt x="377868" y="1021983"/>
                  <a:pt x="812850" y="651084"/>
                </a:cubicBezTo>
                <a:cubicBezTo>
                  <a:pt x="1176755" y="340201"/>
                  <a:pt x="1598260" y="146042"/>
                  <a:pt x="2066810" y="52586"/>
                </a:cubicBezTo>
                <a:cubicBezTo>
                  <a:pt x="2154544" y="35039"/>
                  <a:pt x="2243041" y="23087"/>
                  <a:pt x="2332046" y="14441"/>
                </a:cubicBezTo>
                <a:cubicBezTo>
                  <a:pt x="2421052" y="5794"/>
                  <a:pt x="2508913" y="2107"/>
                  <a:pt x="2612541" y="836"/>
                </a:cubicBezTo>
                <a:close/>
              </a:path>
            </a:pathLst>
          </a:cu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3EB27620-B0B1-4232-A055-99D347606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3815" y="289514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BB9D49"/>
          </a:solidFill>
          <a:ln w="38100" cap="rnd">
            <a:solidFill>
              <a:srgbClr val="BB9D4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460CCAA-138E-4615-AE91-259C4473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4585" y="3164618"/>
            <a:ext cx="4584921" cy="3021497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l-GR" sz="2400" dirty="0">
                <a:latin typeface="Candara"/>
              </a:rPr>
              <a:t>Είναι γνωστό πως το μέλλον όλου του πλανήτη και των ανθρώπων βρίσκεται πάντα στα μικρά και θαυματουργά χέρια των μικρών παιδιών.</a:t>
            </a:r>
          </a:p>
          <a:p>
            <a:pPr marL="0" indent="0">
              <a:lnSpc>
                <a:spcPct val="100000"/>
              </a:lnSpc>
              <a:buNone/>
            </a:pPr>
            <a:endParaRPr lang="el-GR" sz="2400" dirty="0"/>
          </a:p>
          <a:p>
            <a:pPr>
              <a:lnSpc>
                <a:spcPct val="100000"/>
              </a:lnSpc>
            </a:pPr>
            <a:r>
              <a:rPr lang="el-GR" sz="2400" i="1" dirty="0">
                <a:hlinkClick r:id="rId3"/>
              </a:rPr>
              <a:t>Αν όλα τα παιδιά της Γης ………</a:t>
            </a:r>
            <a:endParaRPr lang="el-GR" sz="2400" i="1" dirty="0"/>
          </a:p>
          <a:p>
            <a:pPr marL="0" indent="0">
              <a:lnSpc>
                <a:spcPct val="100000"/>
              </a:lnSpc>
              <a:buNone/>
            </a:pPr>
            <a:endParaRPr lang="el-GR" sz="2400" i="1"/>
          </a:p>
        </p:txBody>
      </p:sp>
    </p:spTree>
    <p:extLst>
      <p:ext uri="{BB962C8B-B14F-4D97-AF65-F5344CB8AC3E}">
        <p14:creationId xmlns:p14="http://schemas.microsoft.com/office/powerpoint/2010/main" val="626023426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RegularSeedLeftStep">
      <a:dk1>
        <a:srgbClr val="000000"/>
      </a:dk1>
      <a:lt1>
        <a:srgbClr val="FFFFFF"/>
      </a:lt1>
      <a:dk2>
        <a:srgbClr val="181A34"/>
      </a:dk2>
      <a:lt2>
        <a:srgbClr val="F0F1F3"/>
      </a:lt2>
      <a:accent1>
        <a:srgbClr val="BB9D49"/>
      </a:accent1>
      <a:accent2>
        <a:srgbClr val="B1613B"/>
      </a:accent2>
      <a:accent3>
        <a:srgbClr val="C34D58"/>
      </a:accent3>
      <a:accent4>
        <a:srgbClr val="B13B77"/>
      </a:accent4>
      <a:accent5>
        <a:srgbClr val="C34DBB"/>
      </a:accent5>
      <a:accent6>
        <a:srgbClr val="893BB1"/>
      </a:accent6>
      <a:hlink>
        <a:srgbClr val="4263C0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52ba058-63e0-4299-8922-9448d3998743">
      <Terms xmlns="http://schemas.microsoft.com/office/infopath/2007/PartnerControls"/>
    </lcf76f155ced4ddcb4097134ff3c332f>
    <TaxCatchAll xmlns="e12abd0a-362a-49a7-8e0f-174b7aa01c9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A0097C7ED276A449C8704E705EAD5C2" ma:contentTypeVersion="17" ma:contentTypeDescription="Δημιουργία νέου εγγράφου" ma:contentTypeScope="" ma:versionID="f77344823289d9f29a5fd429efbd58c9">
  <xsd:schema xmlns:xsd="http://www.w3.org/2001/XMLSchema" xmlns:xs="http://www.w3.org/2001/XMLSchema" xmlns:p="http://schemas.microsoft.com/office/2006/metadata/properties" xmlns:ns2="352ba058-63e0-4299-8922-9448d3998743" xmlns:ns3="e12abd0a-362a-49a7-8e0f-174b7aa01c95" targetNamespace="http://schemas.microsoft.com/office/2006/metadata/properties" ma:root="true" ma:fieldsID="d128cf1b8eded1d40e0f1b2a43a07c58" ns2:_="" ns3:_="">
    <xsd:import namespace="352ba058-63e0-4299-8922-9448d3998743"/>
    <xsd:import namespace="e12abd0a-362a-49a7-8e0f-174b7aa01c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2ba058-63e0-4299-8922-9448d39987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4794d297-e7de-4115-a0f7-597ea68c06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2abd0a-362a-49a7-8e0f-174b7aa01c9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f8550e0-111a-4670-9801-dc68f0ba5f0a}" ma:internalName="TaxCatchAll" ma:showField="CatchAllData" ma:web="e12abd0a-362a-49a7-8e0f-174b7aa01c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302E13-C528-48DE-B646-CC50D8CF54BB}">
  <ds:schemaRefs>
    <ds:schemaRef ds:uri="http://schemas.microsoft.com/office/2006/metadata/properties"/>
    <ds:schemaRef ds:uri="http://schemas.microsoft.com/office/infopath/2007/PartnerControls"/>
    <ds:schemaRef ds:uri="352ba058-63e0-4299-8922-9448d3998743"/>
    <ds:schemaRef ds:uri="e12abd0a-362a-49a7-8e0f-174b7aa01c95"/>
  </ds:schemaRefs>
</ds:datastoreItem>
</file>

<file path=customXml/itemProps2.xml><?xml version="1.0" encoding="utf-8"?>
<ds:datastoreItem xmlns:ds="http://schemas.openxmlformats.org/officeDocument/2006/customXml" ds:itemID="{48787335-1643-4D29-9274-16DFFCA28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2ba058-63e0-4299-8922-9448d3998743"/>
    <ds:schemaRef ds:uri="e12abd0a-362a-49a7-8e0f-174b7aa01c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262BD4A-7773-4A47-A94E-0CFEE03C6A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254</Words>
  <Application>Microsoft Office PowerPoint</Application>
  <PresentationFormat>Ευρεία οθόνη</PresentationFormat>
  <Paragraphs>17</Paragraphs>
  <Slides>10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1" baseType="lpstr">
      <vt:lpstr>SketchyVTI</vt:lpstr>
      <vt:lpstr>Παγκόσμια Ημέρα Ειρήνης      21 Σεπτεμβρίου    Γ' τάξη  Δημοτικού</vt:lpstr>
      <vt:lpstr>Τι είναι η Ειρήνη; Συζητώντας με τους φίλους μου!</vt:lpstr>
      <vt:lpstr>Παρουσίαση του PowerPoint</vt:lpstr>
      <vt:lpstr>Παγκόσμια Ημέρα Ειρήνης!</vt:lpstr>
      <vt:lpstr>Εικόνες πολέμου γίνονται εικόνες ειρήνης...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Και κλείνουμε τραγουδώντας: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Εύα Αθανασιάδου</cp:lastModifiedBy>
  <cp:revision>62</cp:revision>
  <dcterms:created xsi:type="dcterms:W3CDTF">2021-09-15T16:22:35Z</dcterms:created>
  <dcterms:modified xsi:type="dcterms:W3CDTF">2024-10-14T12:12:52Z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0x010100EA0097C7ED276A449C8704E705EAD5C2</vt:lpwstr>
  </property>
</Properties>
</file>