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charts/chart4.xml" ContentType="application/vnd.openxmlformats-officedocument.drawingml.chart+xml"/>
  <Override PartName="/ppt/notesSlides/notesSlide13.xml" ContentType="application/vnd.openxmlformats-officedocument.presentationml.notesSlide+xml"/>
  <Override PartName="/ppt/charts/chart5.xml" ContentType="application/vnd.openxmlformats-officedocument.drawingml.chart+xml"/>
  <Override PartName="/ppt/notesSlides/notesSlide14.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15.xml" ContentType="application/vnd.openxmlformats-officedocument.presentationml.notesSlide+xml"/>
  <Override PartName="/ppt/charts/chart8.xml" ContentType="application/vnd.openxmlformats-officedocument.drawingml.chart+xml"/>
  <Override PartName="/ppt/notesSlides/notesSlide16.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17.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notesSlides/notesSlide18.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19.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54" r:id="rId1"/>
  </p:sldMasterIdLst>
  <p:notesMasterIdLst>
    <p:notesMasterId r:id="rId24"/>
  </p:notesMasterIdLst>
  <p:sldIdLst>
    <p:sldId id="256" r:id="rId2"/>
    <p:sldId id="273" r:id="rId3"/>
    <p:sldId id="258" r:id="rId4"/>
    <p:sldId id="259" r:id="rId5"/>
    <p:sldId id="300" r:id="rId6"/>
    <p:sldId id="321" r:id="rId7"/>
    <p:sldId id="322" r:id="rId8"/>
    <p:sldId id="323" r:id="rId9"/>
    <p:sldId id="297" r:id="rId10"/>
    <p:sldId id="264" r:id="rId11"/>
    <p:sldId id="304" r:id="rId12"/>
    <p:sldId id="302" r:id="rId13"/>
    <p:sldId id="314" r:id="rId14"/>
    <p:sldId id="306" r:id="rId15"/>
    <p:sldId id="324" r:id="rId16"/>
    <p:sldId id="305" r:id="rId17"/>
    <p:sldId id="301" r:id="rId18"/>
    <p:sldId id="317" r:id="rId19"/>
    <p:sldId id="318" r:id="rId20"/>
    <p:sldId id="283" r:id="rId21"/>
    <p:sldId id="325" r:id="rId22"/>
    <p:sldId id="284" r:id="rId23"/>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F4F43C-B352-6AA8-F157-8C3F45CCBF00}" v="38" dt="2024-03-28T21:51:12.635"/>
    <p1510:client id="{4DB3F800-3F59-D3E7-0C47-7E80038B0394}" v="84" dt="2024-03-29T06:37:49.405"/>
    <p1510:client id="{56466CBA-6760-A885-3569-2170D869A9E0}" v="1" dt="2024-03-28T21:37:09.974"/>
    <p1510:client id="{B9AE19E7-05BE-95D2-D7BD-1F7A63E88683}" v="5" dt="2024-03-28T20:43:36.060"/>
    <p1510:client id="{C77C12ED-037A-3979-F1F8-D984DB6369FE}" v="41" dt="2024-03-28T21:23:33.1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2212" autoAdjust="0"/>
  </p:normalViewPr>
  <p:slideViewPr>
    <p:cSldViewPr snapToGrid="0">
      <p:cViewPr>
        <p:scale>
          <a:sx n="40" d="100"/>
          <a:sy n="40" d="100"/>
        </p:scale>
        <p:origin x="-936" y="-5"/>
      </p:cViewPr>
      <p:guideLst>
        <p:guide orient="horz" pos="2160"/>
        <p:guide pos="3840"/>
      </p:guideLst>
    </p:cSldViewPr>
  </p:slideViewPr>
  <p:notesTextViewPr>
    <p:cViewPr>
      <p:scale>
        <a:sx n="1" d="1"/>
        <a:sy n="1" d="1"/>
      </p:scale>
      <p:origin x="0" y="893"/>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Iliadou\Downloads\&#963;&#964;&#945;&#964;&#953;&#963;&#964;&#953;&#954;&#940;_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Iliadou\Downloads\&#963;&#964;&#945;&#964;&#953;&#963;&#964;&#953;&#954;&#940;_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Iliadou\Downloads\&#963;&#964;&#945;&#964;&#953;&#963;&#964;&#953;&#954;&#940;_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Iliadou\Downloads\&#963;&#964;&#945;&#964;&#953;&#963;&#964;&#953;&#954;&#940;_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Iliadou\Downloads\&#931;&#964;&#945;&#964;&#953;&#963;&#964;&#953;&#954;&#940;%20&#931;&#932;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Iliadou\Downloads\&#931;&#964;&#945;&#964;&#953;&#963;&#964;&#953;&#954;&#940;%20&#931;&#932;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Iliadou\Downloads\&#931;&#964;&#945;&#964;&#953;&#963;&#964;&#953;&#954;&#940;%20&#931;&#932;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Iliadou\Downloads\&#931;&#964;&#945;&#964;&#953;&#963;&#964;&#953;&#954;&#940;%20&#931;&#932;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Iliadou\Downloads\&#931;&#964;&#945;&#964;&#953;&#963;&#964;&#953;&#954;&#940;%20&#931;&#964;3.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Iliadou\Downloads\&#931;&#964;&#945;&#964;&#953;&#963;&#964;&#953;&#954;&#940;%20&#931;&#932;2.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Iliadou\Downloads\&#931;&#964;&#945;&#964;&#953;&#963;&#964;&#953;&#954;&#940;%20&#931;&#964;3.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Iliadou\Downloads\&#931;&#964;&#945;&#964;&#953;&#963;&#964;&#953;&#954;&#940;%20&#931;&#964;3.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Iliadou\Downloads\&#931;&#964;&#945;&#964;&#953;&#963;&#964;&#953;&#954;&#940;%20&#931;&#932;1.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Iliadou\Downloads\&#931;&#964;&#945;&#964;&#953;&#963;&#964;&#953;&#954;&#940;%20&#931;&#932;1.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Iliadou\Downloads\&#931;&#964;&#945;&#964;&#953;&#963;&#964;&#953;&#954;&#940;%20&#931;&#932;1.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Iliadou\Downloads\&#931;&#964;&#945;&#964;&#953;&#963;&#964;&#953;&#954;&#940;%20&#931;&#932;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Φύλλο1!$B$3</c:f>
              <c:strCache>
                <c:ptCount val="1"/>
                <c:pt idx="0">
                  <c:v>Φύλο</c:v>
                </c:pt>
              </c:strCache>
            </c:strRef>
          </c:tx>
          <c:dLbls>
            <c:txPr>
              <a:bodyPr/>
              <a:lstStyle/>
              <a:p>
                <a:pPr>
                  <a:defRPr sz="2000"/>
                </a:pPr>
                <a:endParaRPr lang="el-GR"/>
              </a:p>
            </c:txPr>
            <c:showLegendKey val="0"/>
            <c:showVal val="0"/>
            <c:showCatName val="0"/>
            <c:showSerName val="0"/>
            <c:showPercent val="1"/>
            <c:showBubbleSize val="0"/>
            <c:showLeaderLines val="1"/>
          </c:dLbls>
          <c:cat>
            <c:strRef>
              <c:f>Φύλλο1!$A$4:$A$5</c:f>
              <c:strCache>
                <c:ptCount val="2"/>
                <c:pt idx="0">
                  <c:v>Κορίτσι</c:v>
                </c:pt>
                <c:pt idx="1">
                  <c:v>Αγόρι</c:v>
                </c:pt>
              </c:strCache>
            </c:strRef>
          </c:cat>
          <c:val>
            <c:numRef>
              <c:f>Φύλλο1!$B$4:$B$5</c:f>
              <c:numCache>
                <c:formatCode>General</c:formatCode>
                <c:ptCount val="2"/>
                <c:pt idx="0">
                  <c:v>149</c:v>
                </c:pt>
                <c:pt idx="1">
                  <c:v>138</c:v>
                </c:pt>
              </c:numCache>
            </c:numRef>
          </c:val>
        </c:ser>
        <c:dLbls>
          <c:showLegendKey val="0"/>
          <c:showVal val="0"/>
          <c:showCatName val="0"/>
          <c:showSerName val="0"/>
          <c:showPercent val="1"/>
          <c:showBubbleSize val="0"/>
          <c:showLeaderLines val="1"/>
        </c:dLbls>
        <c:firstSliceAng val="0"/>
      </c:pieChart>
    </c:plotArea>
    <c:legend>
      <c:legendPos val="t"/>
      <c:layout/>
      <c:overlay val="0"/>
      <c:txPr>
        <a:bodyPr/>
        <a:lstStyle/>
        <a:p>
          <a:pPr>
            <a:defRPr sz="1400"/>
          </a:pPr>
          <a:endParaRPr lang="el-GR"/>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Φύλλο1!$B$7</c:f>
              <c:strCache>
                <c:ptCount val="1"/>
                <c:pt idx="0">
                  <c:v>Ηλικία</c:v>
                </c:pt>
              </c:strCache>
            </c:strRef>
          </c:tx>
          <c:dLbls>
            <c:txPr>
              <a:bodyPr/>
              <a:lstStyle/>
              <a:p>
                <a:pPr>
                  <a:defRPr sz="2400"/>
                </a:pPr>
                <a:endParaRPr lang="el-GR"/>
              </a:p>
            </c:txPr>
            <c:showLegendKey val="0"/>
            <c:showVal val="0"/>
            <c:showCatName val="0"/>
            <c:showSerName val="0"/>
            <c:showPercent val="1"/>
            <c:showBubbleSize val="0"/>
            <c:showLeaderLines val="1"/>
          </c:dLbls>
          <c:cat>
            <c:numRef>
              <c:f>Φύλλο1!$A$8:$A$12</c:f>
              <c:numCache>
                <c:formatCode>General</c:formatCode>
                <c:ptCount val="5"/>
                <c:pt idx="0">
                  <c:v>8</c:v>
                </c:pt>
                <c:pt idx="1">
                  <c:v>9</c:v>
                </c:pt>
                <c:pt idx="2">
                  <c:v>10</c:v>
                </c:pt>
                <c:pt idx="3">
                  <c:v>11</c:v>
                </c:pt>
                <c:pt idx="4">
                  <c:v>12</c:v>
                </c:pt>
              </c:numCache>
            </c:numRef>
          </c:cat>
          <c:val>
            <c:numRef>
              <c:f>Φύλλο1!$B$8:$B$12</c:f>
              <c:numCache>
                <c:formatCode>General</c:formatCode>
                <c:ptCount val="5"/>
                <c:pt idx="0">
                  <c:v>1</c:v>
                </c:pt>
                <c:pt idx="1">
                  <c:v>54</c:v>
                </c:pt>
                <c:pt idx="2">
                  <c:v>109</c:v>
                </c:pt>
                <c:pt idx="3">
                  <c:v>89</c:v>
                </c:pt>
                <c:pt idx="4">
                  <c:v>34</c:v>
                </c:pt>
              </c:numCache>
            </c:numRef>
          </c:val>
        </c:ser>
        <c:dLbls>
          <c:showLegendKey val="0"/>
          <c:showVal val="0"/>
          <c:showCatName val="0"/>
          <c:showSerName val="0"/>
          <c:showPercent val="1"/>
          <c:showBubbleSize val="0"/>
          <c:showLeaderLines val="1"/>
        </c:dLbls>
      </c:pie3DChart>
    </c:plotArea>
    <c:legend>
      <c:legendPos val="t"/>
      <c:layout/>
      <c:overlay val="0"/>
      <c:txPr>
        <a:bodyPr/>
        <a:lstStyle/>
        <a:p>
          <a:pPr>
            <a:defRPr sz="1600"/>
          </a:pPr>
          <a:endParaRPr lang="el-GR"/>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Φύλλο1!$B$14</c:f>
              <c:strCache>
                <c:ptCount val="1"/>
                <c:pt idx="0">
                  <c:v>Σου αρέσει το σχολείο;</c:v>
                </c:pt>
              </c:strCache>
            </c:strRef>
          </c:tx>
          <c:explosion val="25"/>
          <c:dLbls>
            <c:dLbl>
              <c:idx val="0"/>
              <c:layout/>
              <c:tx>
                <c:rich>
                  <a:bodyPr/>
                  <a:lstStyle/>
                  <a:p>
                    <a:r>
                      <a:rPr lang="el-GR" smtClean="0"/>
                      <a:t>8</a:t>
                    </a:r>
                    <a:r>
                      <a:rPr lang="en-US" smtClean="0"/>
                      <a:t>1</a:t>
                    </a:r>
                    <a:r>
                      <a:rPr lang="en-US"/>
                      <a:t>%</a:t>
                    </a:r>
                  </a:p>
                </c:rich>
              </c:tx>
              <c:showLegendKey val="0"/>
              <c:showVal val="0"/>
              <c:showCatName val="0"/>
              <c:showSerName val="0"/>
              <c:showPercent val="1"/>
              <c:showBubbleSize val="0"/>
            </c:dLbl>
            <c:dLbl>
              <c:idx val="1"/>
              <c:layout/>
              <c:tx>
                <c:rich>
                  <a:bodyPr/>
                  <a:lstStyle/>
                  <a:p>
                    <a:r>
                      <a:rPr lang="en-US" smtClean="0"/>
                      <a:t>2</a:t>
                    </a:r>
                    <a:r>
                      <a:rPr lang="en-US"/>
                      <a:t>%</a:t>
                    </a:r>
                  </a:p>
                </c:rich>
              </c:tx>
              <c:showLegendKey val="0"/>
              <c:showVal val="0"/>
              <c:showCatName val="0"/>
              <c:showSerName val="0"/>
              <c:showPercent val="1"/>
              <c:showBubbleSize val="0"/>
            </c:dLbl>
            <c:dLbl>
              <c:idx val="2"/>
              <c:layout/>
              <c:tx>
                <c:rich>
                  <a:bodyPr/>
                  <a:lstStyle/>
                  <a:p>
                    <a:r>
                      <a:rPr lang="el-GR" smtClean="0"/>
                      <a:t>1</a:t>
                    </a:r>
                    <a:r>
                      <a:rPr lang="en-US" smtClean="0"/>
                      <a:t>7</a:t>
                    </a:r>
                    <a:r>
                      <a:rPr lang="en-US"/>
                      <a:t>%</a:t>
                    </a:r>
                  </a:p>
                </c:rich>
              </c:tx>
              <c:showLegendKey val="0"/>
              <c:showVal val="0"/>
              <c:showCatName val="0"/>
              <c:showSerName val="0"/>
              <c:showPercent val="1"/>
              <c:showBubbleSize val="0"/>
            </c:dLbl>
            <c:txPr>
              <a:bodyPr/>
              <a:lstStyle/>
              <a:p>
                <a:pPr>
                  <a:defRPr sz="2800"/>
                </a:pPr>
                <a:endParaRPr lang="el-GR"/>
              </a:p>
            </c:txPr>
            <c:showLegendKey val="0"/>
            <c:showVal val="0"/>
            <c:showCatName val="0"/>
            <c:showSerName val="0"/>
            <c:showPercent val="1"/>
            <c:showBubbleSize val="0"/>
            <c:showLeaderLines val="1"/>
          </c:dLbls>
          <c:cat>
            <c:strRef>
              <c:f>Φύλλο1!$A$15:$A$17</c:f>
              <c:strCache>
                <c:ptCount val="3"/>
                <c:pt idx="0">
                  <c:v>Ναι</c:v>
                </c:pt>
                <c:pt idx="1">
                  <c:v>Όχι</c:v>
                </c:pt>
                <c:pt idx="2">
                  <c:v>Αδιάφορο</c:v>
                </c:pt>
              </c:strCache>
            </c:strRef>
          </c:cat>
          <c:val>
            <c:numRef>
              <c:f>Φύλλο1!$B$15:$B$17</c:f>
              <c:numCache>
                <c:formatCode>General</c:formatCode>
                <c:ptCount val="3"/>
                <c:pt idx="0">
                  <c:v>176</c:v>
                </c:pt>
                <c:pt idx="1">
                  <c:v>33</c:v>
                </c:pt>
                <c:pt idx="2">
                  <c:v>78</c:v>
                </c:pt>
              </c:numCache>
            </c:numRef>
          </c:val>
        </c:ser>
        <c:dLbls>
          <c:showLegendKey val="0"/>
          <c:showVal val="0"/>
          <c:showCatName val="0"/>
          <c:showSerName val="0"/>
          <c:showPercent val="1"/>
          <c:showBubbleSize val="0"/>
          <c:showLeaderLines val="1"/>
        </c:dLbls>
      </c:pie3DChart>
    </c:plotArea>
    <c:legend>
      <c:legendPos val="t"/>
      <c:layout/>
      <c:overlay val="0"/>
      <c:txPr>
        <a:bodyPr/>
        <a:lstStyle/>
        <a:p>
          <a:pPr>
            <a:defRPr sz="1800"/>
          </a:pPr>
          <a:endParaRPr lang="el-GR"/>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10"/>
    </mc:Choice>
    <mc:Fallback>
      <c:style val="10"/>
    </mc:Fallback>
  </mc:AlternateContent>
  <c:chart>
    <c:title>
      <c:layout/>
      <c:overlay val="0"/>
    </c:title>
    <c:autoTitleDeleted val="0"/>
    <c:plotArea>
      <c:layout/>
      <c:pieChart>
        <c:varyColors val="1"/>
        <c:ser>
          <c:idx val="0"/>
          <c:order val="0"/>
          <c:tx>
            <c:strRef>
              <c:f>Φύλλο1!$B$20</c:f>
              <c:strCache>
                <c:ptCount val="1"/>
                <c:pt idx="0">
                  <c:v>Πόσους καλούς φίλους έχεις από το τμήμα σου;</c:v>
                </c:pt>
              </c:strCache>
            </c:strRef>
          </c:tx>
          <c:dLbls>
            <c:txPr>
              <a:bodyPr/>
              <a:lstStyle/>
              <a:p>
                <a:pPr>
                  <a:defRPr sz="2400"/>
                </a:pPr>
                <a:endParaRPr lang="el-GR"/>
              </a:p>
            </c:txPr>
            <c:showLegendKey val="0"/>
            <c:showVal val="0"/>
            <c:showCatName val="0"/>
            <c:showSerName val="0"/>
            <c:showPercent val="1"/>
            <c:showBubbleSize val="0"/>
            <c:showLeaderLines val="1"/>
          </c:dLbls>
          <c:cat>
            <c:strRef>
              <c:f>Φύλλο1!$A$21:$A$24</c:f>
              <c:strCache>
                <c:ptCount val="4"/>
                <c:pt idx="0">
                  <c:v>κανέναν</c:v>
                </c:pt>
                <c:pt idx="1">
                  <c:v>1 με 2</c:v>
                </c:pt>
                <c:pt idx="2">
                  <c:v>3 με 4</c:v>
                </c:pt>
                <c:pt idx="3">
                  <c:v>πάνω από 4</c:v>
                </c:pt>
              </c:strCache>
            </c:strRef>
          </c:cat>
          <c:val>
            <c:numRef>
              <c:f>Φύλλο1!$B$21:$B$24</c:f>
              <c:numCache>
                <c:formatCode>General</c:formatCode>
                <c:ptCount val="4"/>
                <c:pt idx="0">
                  <c:v>5</c:v>
                </c:pt>
                <c:pt idx="1">
                  <c:v>29</c:v>
                </c:pt>
                <c:pt idx="2">
                  <c:v>76</c:v>
                </c:pt>
                <c:pt idx="3">
                  <c:v>177</c:v>
                </c:pt>
              </c:numCache>
            </c:numRef>
          </c:val>
        </c:ser>
        <c:dLbls>
          <c:showLegendKey val="0"/>
          <c:showVal val="0"/>
          <c:showCatName val="0"/>
          <c:showSerName val="0"/>
          <c:showPercent val="1"/>
          <c:showBubbleSize val="0"/>
          <c:showLeaderLines val="1"/>
        </c:dLbls>
        <c:firstSliceAng val="0"/>
      </c:pieChart>
    </c:plotArea>
    <c:legend>
      <c:legendPos val="t"/>
      <c:legendEntry>
        <c:idx val="0"/>
        <c:txPr>
          <a:bodyPr/>
          <a:lstStyle/>
          <a:p>
            <a:pPr>
              <a:defRPr sz="1800"/>
            </a:pPr>
            <a:endParaRPr lang="el-GR"/>
          </a:p>
        </c:txPr>
      </c:legendEntry>
      <c:layout/>
      <c:overlay val="0"/>
      <c:txPr>
        <a:bodyPr/>
        <a:lstStyle/>
        <a:p>
          <a:pPr>
            <a:defRPr sz="1600"/>
          </a:pPr>
          <a:endParaRPr lang="el-GR"/>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Φύλλο1!$B$3</c:f>
              <c:strCache>
                <c:ptCount val="1"/>
                <c:pt idx="0">
                  <c:v>Τι πιστεύεις πως είναι ο σχολικός εκφοβισμός;</c:v>
                </c:pt>
              </c:strCache>
            </c:strRef>
          </c:tx>
          <c:explosion val="25"/>
          <c:dLbls>
            <c:txPr>
              <a:bodyPr/>
              <a:lstStyle/>
              <a:p>
                <a:pPr>
                  <a:defRPr sz="2400"/>
                </a:pPr>
                <a:endParaRPr lang="el-GR"/>
              </a:p>
            </c:txPr>
            <c:showLegendKey val="0"/>
            <c:showVal val="0"/>
            <c:showCatName val="0"/>
            <c:showSerName val="0"/>
            <c:showPercent val="1"/>
            <c:showBubbleSize val="0"/>
            <c:showLeaderLines val="1"/>
          </c:dLbls>
          <c:cat>
            <c:strRef>
              <c:f>Φύλλο1!$A$4:$A$7</c:f>
              <c:strCache>
                <c:ptCount val="4"/>
                <c:pt idx="0">
                  <c:v>επαναλαμβανόμενη λεκτική βία</c:v>
                </c:pt>
                <c:pt idx="1">
                  <c:v>επαναλαμβανόμενη σωματική βία</c:v>
                </c:pt>
                <c:pt idx="2">
                  <c:v>επαναλαμβανόμενη συναισθηματική βία</c:v>
                </c:pt>
                <c:pt idx="3">
                  <c:v>όλα τα παραπάνω</c:v>
                </c:pt>
              </c:strCache>
            </c:strRef>
          </c:cat>
          <c:val>
            <c:numRef>
              <c:f>Φύλλο1!$B$4:$B$7</c:f>
              <c:numCache>
                <c:formatCode>General</c:formatCode>
                <c:ptCount val="4"/>
                <c:pt idx="0">
                  <c:v>17</c:v>
                </c:pt>
                <c:pt idx="1">
                  <c:v>13</c:v>
                </c:pt>
                <c:pt idx="2">
                  <c:v>13</c:v>
                </c:pt>
                <c:pt idx="3">
                  <c:v>244</c:v>
                </c:pt>
              </c:numCache>
            </c:numRef>
          </c:val>
        </c:ser>
        <c:dLbls>
          <c:showLegendKey val="0"/>
          <c:showVal val="0"/>
          <c:showCatName val="0"/>
          <c:showSerName val="0"/>
          <c:showPercent val="1"/>
          <c:showBubbleSize val="0"/>
          <c:showLeaderLines val="1"/>
        </c:dLbls>
      </c:pie3DChart>
    </c:plotArea>
    <c:legend>
      <c:legendPos val="r"/>
      <c:layout/>
      <c:overlay val="0"/>
      <c:txPr>
        <a:bodyPr/>
        <a:lstStyle/>
        <a:p>
          <a:pPr>
            <a:defRPr sz="2000"/>
          </a:pPr>
          <a:endParaRPr lang="el-GR"/>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15"/>
      <c:rotY val="20"/>
      <c:rAngAx val="1"/>
    </c:view3D>
    <c:floor>
      <c:thickness val="0"/>
    </c:floor>
    <c:sideWall>
      <c:thickness val="0"/>
    </c:sideWall>
    <c:backWall>
      <c:thickness val="0"/>
    </c:backWall>
    <c:plotArea>
      <c:layout/>
      <c:bar3DChart>
        <c:barDir val="bar"/>
        <c:grouping val="clustered"/>
        <c:varyColors val="0"/>
        <c:ser>
          <c:idx val="0"/>
          <c:order val="0"/>
          <c:tx>
            <c:strRef>
              <c:f>Φύλλο1!$B$10</c:f>
              <c:strCache>
                <c:ptCount val="1"/>
                <c:pt idx="0">
                  <c:v>Σου έχει συμβεί κάτι από τα παρακάτω;</c:v>
                </c:pt>
              </c:strCache>
            </c:strRef>
          </c:tx>
          <c:invertIfNegative val="0"/>
          <c:dLbls>
            <c:txPr>
              <a:bodyPr/>
              <a:lstStyle/>
              <a:p>
                <a:pPr>
                  <a:defRPr sz="2000"/>
                </a:pPr>
                <a:endParaRPr lang="el-GR"/>
              </a:p>
            </c:txPr>
            <c:showLegendKey val="0"/>
            <c:showVal val="1"/>
            <c:showCatName val="0"/>
            <c:showSerName val="0"/>
            <c:showPercent val="0"/>
            <c:showBubbleSize val="0"/>
            <c:showLeaderLines val="0"/>
          </c:dLbls>
          <c:cat>
            <c:strRef>
              <c:f>Φύλλο1!$A$11:$A$17</c:f>
              <c:strCache>
                <c:ptCount val="7"/>
                <c:pt idx="0">
                  <c:v>Μου έχουν μιλήσει άσχημα</c:v>
                </c:pt>
                <c:pt idx="1">
                  <c:v>Με έχουν χτυπήσει</c:v>
                </c:pt>
                <c:pt idx="2">
                  <c:v>Με έχουν αναγκάσει να κάνω πράγματα που δε θέλω</c:v>
                </c:pt>
                <c:pt idx="3">
                  <c:v>Με έχουν αφήσει έξω από την παρέα</c:v>
                </c:pt>
                <c:pt idx="4">
                  <c:v>Μου έχουν στείλει άσχημα μηνύματα</c:v>
                </c:pt>
                <c:pt idx="5">
                  <c:v>Με έχουν ενοχλήσει με άλλον τρόπο</c:v>
                </c:pt>
                <c:pt idx="6">
                  <c:v>Τίποτα από τα παραπάνω</c:v>
                </c:pt>
              </c:strCache>
            </c:strRef>
          </c:cat>
          <c:val>
            <c:numRef>
              <c:f>Φύλλο1!$B$11:$B$17</c:f>
              <c:numCache>
                <c:formatCode>General</c:formatCode>
                <c:ptCount val="7"/>
                <c:pt idx="0">
                  <c:v>152</c:v>
                </c:pt>
                <c:pt idx="1">
                  <c:v>74</c:v>
                </c:pt>
                <c:pt idx="2">
                  <c:v>45</c:v>
                </c:pt>
                <c:pt idx="3">
                  <c:v>117</c:v>
                </c:pt>
                <c:pt idx="4">
                  <c:v>32</c:v>
                </c:pt>
                <c:pt idx="5">
                  <c:v>61</c:v>
                </c:pt>
                <c:pt idx="6">
                  <c:v>68</c:v>
                </c:pt>
              </c:numCache>
            </c:numRef>
          </c:val>
        </c:ser>
        <c:dLbls>
          <c:showLegendKey val="0"/>
          <c:showVal val="1"/>
          <c:showCatName val="0"/>
          <c:showSerName val="0"/>
          <c:showPercent val="0"/>
          <c:showBubbleSize val="0"/>
        </c:dLbls>
        <c:gapWidth val="150"/>
        <c:shape val="box"/>
        <c:axId val="64432000"/>
        <c:axId val="69862528"/>
        <c:axId val="0"/>
      </c:bar3DChart>
      <c:catAx>
        <c:axId val="64432000"/>
        <c:scaling>
          <c:orientation val="minMax"/>
        </c:scaling>
        <c:delete val="0"/>
        <c:axPos val="l"/>
        <c:majorTickMark val="none"/>
        <c:minorTickMark val="none"/>
        <c:tickLblPos val="nextTo"/>
        <c:txPr>
          <a:bodyPr/>
          <a:lstStyle/>
          <a:p>
            <a:pPr>
              <a:defRPr sz="2400"/>
            </a:pPr>
            <a:endParaRPr lang="el-GR"/>
          </a:p>
        </c:txPr>
        <c:crossAx val="69862528"/>
        <c:crosses val="autoZero"/>
        <c:auto val="1"/>
        <c:lblAlgn val="ctr"/>
        <c:lblOffset val="100"/>
        <c:noMultiLvlLbl val="0"/>
      </c:catAx>
      <c:valAx>
        <c:axId val="69862528"/>
        <c:scaling>
          <c:orientation val="minMax"/>
        </c:scaling>
        <c:delete val="1"/>
        <c:axPos val="b"/>
        <c:numFmt formatCode="General" sourceLinked="1"/>
        <c:majorTickMark val="out"/>
        <c:minorTickMark val="none"/>
        <c:tickLblPos val="nextTo"/>
        <c:crossAx val="64432000"/>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0694444444444444"/>
          <c:y val="0.2747393554972295"/>
          <c:w val="0.81388888888888888"/>
          <c:h val="0.65283610382035584"/>
        </c:manualLayout>
      </c:layout>
      <c:pie3DChart>
        <c:varyColors val="1"/>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26"/>
    </mc:Choice>
    <mc:Fallback>
      <c:style val="26"/>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0694444444444444"/>
          <c:y val="0.2747393554972295"/>
          <c:w val="0.81388888888888888"/>
          <c:h val="0.65283610382035584"/>
        </c:manualLayout>
      </c:layout>
      <c:pie3DChart>
        <c:varyColors val="1"/>
        <c:ser>
          <c:idx val="0"/>
          <c:order val="0"/>
          <c:tx>
            <c:strRef>
              <c:f>Φύλλο1!$B$20</c:f>
              <c:strCache>
                <c:ptCount val="1"/>
                <c:pt idx="0">
                  <c:v>Πώς ένιωσες όταν σου συνέβη</c:v>
                </c:pt>
              </c:strCache>
            </c:strRef>
          </c:tx>
          <c:dLbls>
            <c:txPr>
              <a:bodyPr/>
              <a:lstStyle/>
              <a:p>
                <a:pPr>
                  <a:defRPr sz="1800"/>
                </a:pPr>
                <a:endParaRPr lang="el-GR"/>
              </a:p>
            </c:txPr>
            <c:showLegendKey val="0"/>
            <c:showVal val="0"/>
            <c:showCatName val="1"/>
            <c:showSerName val="0"/>
            <c:showPercent val="1"/>
            <c:showBubbleSize val="0"/>
            <c:showLeaderLines val="1"/>
          </c:dLbls>
          <c:cat>
            <c:strRef>
              <c:f>Φύλλο1!$A$21:$A$26</c:f>
              <c:strCache>
                <c:ptCount val="6"/>
                <c:pt idx="0">
                  <c:v>φοβισμένος</c:v>
                </c:pt>
                <c:pt idx="1">
                  <c:v>ταπεινωμένος</c:v>
                </c:pt>
                <c:pt idx="2">
                  <c:v>στενοχωρημένος</c:v>
                </c:pt>
                <c:pt idx="3">
                  <c:v>θυμωμένος</c:v>
                </c:pt>
                <c:pt idx="4">
                  <c:v>μόνος</c:v>
                </c:pt>
                <c:pt idx="5">
                  <c:v>αγχωμένος</c:v>
                </c:pt>
              </c:strCache>
            </c:strRef>
          </c:cat>
          <c:val>
            <c:numRef>
              <c:f>Φύλλο1!$B$21:$B$26</c:f>
              <c:numCache>
                <c:formatCode>General</c:formatCode>
                <c:ptCount val="6"/>
                <c:pt idx="0">
                  <c:v>47</c:v>
                </c:pt>
                <c:pt idx="1">
                  <c:v>20</c:v>
                </c:pt>
                <c:pt idx="2">
                  <c:v>123</c:v>
                </c:pt>
                <c:pt idx="3">
                  <c:v>119</c:v>
                </c:pt>
                <c:pt idx="4">
                  <c:v>72</c:v>
                </c:pt>
                <c:pt idx="5">
                  <c:v>45</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Φύλλο1!$B$3</c:f>
              <c:strCache>
                <c:ptCount val="1"/>
                <c:pt idx="0">
                  <c:v>Ποιος σου το προκάλεσε; (Σημείωσε όσες απαντήσεις ισχύουν)</c:v>
                </c:pt>
              </c:strCache>
            </c:strRef>
          </c:tx>
          <c:dLbls>
            <c:txPr>
              <a:bodyPr/>
              <a:lstStyle/>
              <a:p>
                <a:pPr>
                  <a:defRPr sz="2000"/>
                </a:pPr>
                <a:endParaRPr lang="el-GR"/>
              </a:p>
            </c:txPr>
            <c:showLegendKey val="0"/>
            <c:showVal val="0"/>
            <c:showCatName val="0"/>
            <c:showSerName val="0"/>
            <c:showPercent val="1"/>
            <c:showBubbleSize val="0"/>
            <c:showLeaderLines val="1"/>
          </c:dLbls>
          <c:cat>
            <c:strRef>
              <c:f>Φύλλο1!$A$4:$A$6</c:f>
              <c:strCache>
                <c:ptCount val="3"/>
                <c:pt idx="0">
                  <c:v>κάποιος συμμαθητής μου</c:v>
                </c:pt>
                <c:pt idx="1">
                  <c:v>κάποιος που θεωρούσα φίλο μου</c:v>
                </c:pt>
                <c:pt idx="2">
                  <c:v>κάποιο μεγαλύτερο/μικρότερο παιδί που γνωρίζω</c:v>
                </c:pt>
              </c:strCache>
            </c:strRef>
          </c:cat>
          <c:val>
            <c:numRef>
              <c:f>Φύλλο1!$B$4:$B$6</c:f>
              <c:numCache>
                <c:formatCode>General</c:formatCode>
                <c:ptCount val="3"/>
                <c:pt idx="0">
                  <c:v>140</c:v>
                </c:pt>
                <c:pt idx="1">
                  <c:v>91</c:v>
                </c:pt>
                <c:pt idx="2">
                  <c:v>53</c:v>
                </c:pt>
              </c:numCache>
            </c:numRef>
          </c:val>
        </c:ser>
        <c:dLbls>
          <c:showLegendKey val="0"/>
          <c:showVal val="0"/>
          <c:showCatName val="0"/>
          <c:showSerName val="0"/>
          <c:showPercent val="1"/>
          <c:showBubbleSize val="0"/>
          <c:showLeaderLines val="1"/>
        </c:dLbls>
      </c:pie3DChart>
    </c:plotArea>
    <c:legend>
      <c:legendPos val="r"/>
      <c:layout/>
      <c:overlay val="0"/>
      <c:txPr>
        <a:bodyPr/>
        <a:lstStyle/>
        <a:p>
          <a:pPr>
            <a:defRPr sz="1200"/>
          </a:pPr>
          <a:endParaRPr lang="el-GR"/>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34"/>
    </mc:Choice>
    <mc:Fallback>
      <c:style val="34"/>
    </mc:Fallback>
  </mc:AlternateContent>
  <c:chart>
    <c:title>
      <c:layout/>
      <c:overlay val="0"/>
    </c:title>
    <c:autoTitleDeleted val="0"/>
    <c:plotArea>
      <c:layout/>
      <c:pieChart>
        <c:varyColors val="1"/>
        <c:ser>
          <c:idx val="0"/>
          <c:order val="0"/>
          <c:tx>
            <c:strRef>
              <c:f>'[Στατιστικά ΣΤ2.xlsx]Φύλλο1'!$B$28</c:f>
              <c:strCache>
                <c:ptCount val="1"/>
                <c:pt idx="0">
                  <c:v>Πού συνέβη;</c:v>
                </c:pt>
              </c:strCache>
            </c:strRef>
          </c:tx>
          <c:dLbls>
            <c:txPr>
              <a:bodyPr/>
              <a:lstStyle/>
              <a:p>
                <a:pPr>
                  <a:defRPr sz="2000"/>
                </a:pPr>
                <a:endParaRPr lang="el-GR"/>
              </a:p>
            </c:txPr>
            <c:showLegendKey val="0"/>
            <c:showVal val="0"/>
            <c:showCatName val="0"/>
            <c:showSerName val="0"/>
            <c:showPercent val="1"/>
            <c:showBubbleSize val="0"/>
            <c:showLeaderLines val="1"/>
          </c:dLbls>
          <c:cat>
            <c:strRef>
              <c:f>'[Στατιστικά ΣΤ2.xlsx]Φύλλο1'!$A$29:$A$33</c:f>
              <c:strCache>
                <c:ptCount val="5"/>
                <c:pt idx="0">
                  <c:v>στο σχολείο</c:v>
                </c:pt>
                <c:pt idx="1">
                  <c:v>στο φροντιστήριο</c:v>
                </c:pt>
                <c:pt idx="2">
                  <c:v>σε πάρτι</c:v>
                </c:pt>
                <c:pt idx="3">
                  <c:v>διαδικτυακά</c:v>
                </c:pt>
                <c:pt idx="4">
                  <c:v>αλλού</c:v>
                </c:pt>
              </c:strCache>
            </c:strRef>
          </c:cat>
          <c:val>
            <c:numRef>
              <c:f>'[Στατιστικά ΣΤ2.xlsx]Φύλλο1'!$B$29:$B$33</c:f>
              <c:numCache>
                <c:formatCode>General</c:formatCode>
                <c:ptCount val="5"/>
                <c:pt idx="0">
                  <c:v>199</c:v>
                </c:pt>
                <c:pt idx="1">
                  <c:v>6</c:v>
                </c:pt>
                <c:pt idx="2">
                  <c:v>28</c:v>
                </c:pt>
                <c:pt idx="3">
                  <c:v>29</c:v>
                </c:pt>
                <c:pt idx="4">
                  <c:v>7</c:v>
                </c:pt>
              </c:numCache>
            </c:numRef>
          </c:val>
        </c:ser>
        <c:dLbls>
          <c:showLegendKey val="0"/>
          <c:showVal val="0"/>
          <c:showCatName val="0"/>
          <c:showSerName val="0"/>
          <c:showPercent val="1"/>
          <c:showBubbleSize val="0"/>
          <c:showLeaderLines val="1"/>
        </c:dLbls>
        <c:firstSliceAng val="0"/>
      </c:pieChart>
    </c:plotArea>
    <c:legend>
      <c:legendPos val="r"/>
      <c:layout/>
      <c:overlay val="0"/>
      <c:txPr>
        <a:bodyPr/>
        <a:lstStyle/>
        <a:p>
          <a:pPr>
            <a:defRPr sz="1800"/>
          </a:pPr>
          <a:endParaRPr lang="el-GR"/>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l-GR" dirty="0" smtClean="0"/>
              <a:t>Αν </a:t>
            </a:r>
            <a:r>
              <a:rPr lang="el-GR" dirty="0"/>
              <a:t>απευθύνθηκες σε κάποιον άλλον για το περιστατικό, πώς αντέδρασε το άτομο που απευθύνθηκες;</a:t>
            </a:r>
          </a:p>
        </c:rich>
      </c:tx>
      <c:layout/>
      <c:overlay val="0"/>
    </c:title>
    <c:autoTitleDeleted val="0"/>
    <c:view3D>
      <c:rotX val="15"/>
      <c:rotY val="20"/>
      <c:rAngAx val="1"/>
    </c:view3D>
    <c:floor>
      <c:thickness val="0"/>
    </c:floor>
    <c:sideWall>
      <c:thickness val="0"/>
    </c:sideWall>
    <c:backWall>
      <c:thickness val="0"/>
    </c:backWall>
    <c:plotArea>
      <c:layout/>
      <c:bar3DChart>
        <c:barDir val="bar"/>
        <c:grouping val="clustered"/>
        <c:varyColors val="0"/>
        <c:ser>
          <c:idx val="0"/>
          <c:order val="0"/>
          <c:tx>
            <c:strRef>
              <c:f>Φύλλο1!$B$15</c:f>
              <c:strCache>
                <c:ptCount val="1"/>
                <c:pt idx="0">
                  <c:v>10.1 Αν απευθύνθηκες σε κάποιον άλλον για το περιστατικό, πώς αντέδρασε το άτομο που απευθύνθηκες;</c:v>
                </c:pt>
              </c:strCache>
            </c:strRef>
          </c:tx>
          <c:invertIfNegative val="0"/>
          <c:dLbls>
            <c:txPr>
              <a:bodyPr/>
              <a:lstStyle/>
              <a:p>
                <a:pPr>
                  <a:defRPr sz="1800"/>
                </a:pPr>
                <a:endParaRPr lang="el-GR"/>
              </a:p>
            </c:txPr>
            <c:showLegendKey val="0"/>
            <c:showVal val="1"/>
            <c:showCatName val="0"/>
            <c:showSerName val="0"/>
            <c:showPercent val="0"/>
            <c:showBubbleSize val="0"/>
            <c:showLeaderLines val="0"/>
          </c:dLbls>
          <c:cat>
            <c:strRef>
              <c:f>Φύλλο1!$A$16:$A$19</c:f>
              <c:strCache>
                <c:ptCount val="4"/>
                <c:pt idx="0">
                  <c:v>Αδιαφόρησε</c:v>
                </c:pt>
                <c:pt idx="1">
                  <c:v>μάλωσε τον ένοχο</c:v>
                </c:pt>
                <c:pt idx="2">
                  <c:v>στάθηκε δίπλα μου</c:v>
                </c:pt>
                <c:pt idx="3">
                  <c:v>μου έδειξε εμπιστοσύνη</c:v>
                </c:pt>
              </c:strCache>
            </c:strRef>
          </c:cat>
          <c:val>
            <c:numRef>
              <c:f>Φύλλο1!$B$16:$B$19</c:f>
              <c:numCache>
                <c:formatCode>General</c:formatCode>
                <c:ptCount val="4"/>
                <c:pt idx="0">
                  <c:v>18</c:v>
                </c:pt>
                <c:pt idx="1">
                  <c:v>41</c:v>
                </c:pt>
                <c:pt idx="2">
                  <c:v>115</c:v>
                </c:pt>
                <c:pt idx="3">
                  <c:v>60</c:v>
                </c:pt>
              </c:numCache>
            </c:numRef>
          </c:val>
        </c:ser>
        <c:dLbls>
          <c:showLegendKey val="0"/>
          <c:showVal val="1"/>
          <c:showCatName val="0"/>
          <c:showSerName val="0"/>
          <c:showPercent val="0"/>
          <c:showBubbleSize val="0"/>
        </c:dLbls>
        <c:gapWidth val="150"/>
        <c:shape val="box"/>
        <c:axId val="40121088"/>
        <c:axId val="40123392"/>
        <c:axId val="0"/>
      </c:bar3DChart>
      <c:catAx>
        <c:axId val="40121088"/>
        <c:scaling>
          <c:orientation val="minMax"/>
        </c:scaling>
        <c:delete val="0"/>
        <c:axPos val="l"/>
        <c:majorTickMark val="none"/>
        <c:minorTickMark val="none"/>
        <c:tickLblPos val="nextTo"/>
        <c:txPr>
          <a:bodyPr/>
          <a:lstStyle/>
          <a:p>
            <a:pPr>
              <a:defRPr sz="1800"/>
            </a:pPr>
            <a:endParaRPr lang="el-GR"/>
          </a:p>
        </c:txPr>
        <c:crossAx val="40123392"/>
        <c:crosses val="autoZero"/>
        <c:auto val="1"/>
        <c:lblAlgn val="ctr"/>
        <c:lblOffset val="100"/>
        <c:noMultiLvlLbl val="0"/>
      </c:catAx>
      <c:valAx>
        <c:axId val="40123392"/>
        <c:scaling>
          <c:orientation val="minMax"/>
        </c:scaling>
        <c:delete val="1"/>
        <c:axPos val="b"/>
        <c:numFmt formatCode="General" sourceLinked="1"/>
        <c:majorTickMark val="out"/>
        <c:minorTickMark val="none"/>
        <c:tickLblPos val="nextTo"/>
        <c:crossAx val="40121088"/>
        <c:crosses val="autoZero"/>
        <c:crossBetween val="between"/>
      </c:valAx>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Φύλλο1!$B$8</c:f>
              <c:strCache>
                <c:ptCount val="1"/>
                <c:pt idx="0">
                  <c:v>Πώς αντέδρασες;</c:v>
                </c:pt>
              </c:strCache>
            </c:strRef>
          </c:tx>
          <c:explosion val="25"/>
          <c:dLbls>
            <c:txPr>
              <a:bodyPr/>
              <a:lstStyle/>
              <a:p>
                <a:pPr>
                  <a:defRPr sz="1800"/>
                </a:pPr>
                <a:endParaRPr lang="el-GR"/>
              </a:p>
            </c:txPr>
            <c:showLegendKey val="0"/>
            <c:showVal val="0"/>
            <c:showCatName val="1"/>
            <c:showSerName val="0"/>
            <c:showPercent val="1"/>
            <c:showBubbleSize val="0"/>
            <c:showLeaderLines val="1"/>
          </c:dLbls>
          <c:cat>
            <c:strRef>
              <c:f>Φύλλο1!$A$9:$A$12</c:f>
              <c:strCache>
                <c:ptCount val="4"/>
                <c:pt idx="0">
                  <c:v>Έφυγα χωρίς να αντιδράσω</c:v>
                </c:pt>
                <c:pt idx="1">
                  <c:v>Μίλησα στους γονείς μου</c:v>
                </c:pt>
                <c:pt idx="2">
                  <c:v>Μίλησα σε κάποιον δάσκαλο</c:v>
                </c:pt>
                <c:pt idx="3">
                  <c:v>Αντέδρασα και του απάντησα</c:v>
                </c:pt>
              </c:strCache>
            </c:strRef>
          </c:cat>
          <c:val>
            <c:numRef>
              <c:f>Φύλλο1!$B$9:$B$12</c:f>
              <c:numCache>
                <c:formatCode>General</c:formatCode>
                <c:ptCount val="4"/>
                <c:pt idx="0">
                  <c:v>61</c:v>
                </c:pt>
                <c:pt idx="1">
                  <c:v>116</c:v>
                </c:pt>
                <c:pt idx="2">
                  <c:v>66</c:v>
                </c:pt>
                <c:pt idx="3">
                  <c:v>93</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'[Στατιστικά ΣΤ1.xlsx]Φύλλο1'!$B$8</c:f>
              <c:strCache>
                <c:ptCount val="1"/>
                <c:pt idx="0">
                  <c:v>Αν ναι, πώς αντέδρασες όταν είδες να γίνεται αυτό στο άλλο παιδί;</c:v>
                </c:pt>
              </c:strCache>
            </c:strRef>
          </c:tx>
          <c:invertIfNegative val="0"/>
          <c:dLbls>
            <c:txPr>
              <a:bodyPr/>
              <a:lstStyle/>
              <a:p>
                <a:pPr>
                  <a:defRPr sz="1800"/>
                </a:pPr>
                <a:endParaRPr lang="el-GR"/>
              </a:p>
            </c:txPr>
            <c:showLegendKey val="0"/>
            <c:showVal val="1"/>
            <c:showCatName val="0"/>
            <c:showSerName val="0"/>
            <c:showPercent val="0"/>
            <c:showBubbleSize val="0"/>
            <c:showLeaderLines val="0"/>
          </c:dLbls>
          <c:cat>
            <c:strRef>
              <c:f>'[Στατιστικά ΣΤ1.xlsx]Φύλλο1'!$A$9:$A$12</c:f>
              <c:strCache>
                <c:ptCount val="4"/>
                <c:pt idx="0">
                  <c:v>Δυστυχώς, δεν έκανα τίποτα</c:v>
                </c:pt>
                <c:pt idx="1">
                  <c:v>Το βοήθησα</c:v>
                </c:pt>
                <c:pt idx="2">
                  <c:v>Το συζήτησα μαζί του</c:v>
                </c:pt>
                <c:pt idx="3">
                  <c:v>Το συμβούλεψα να το πει σε κάποιον μεγάλο</c:v>
                </c:pt>
              </c:strCache>
            </c:strRef>
          </c:cat>
          <c:val>
            <c:numRef>
              <c:f>'[Στατιστικά ΣΤ1.xlsx]Φύλλο1'!$B$9:$B$12</c:f>
              <c:numCache>
                <c:formatCode>General</c:formatCode>
                <c:ptCount val="4"/>
                <c:pt idx="0">
                  <c:v>26</c:v>
                </c:pt>
                <c:pt idx="1">
                  <c:v>17</c:v>
                </c:pt>
                <c:pt idx="2">
                  <c:v>75</c:v>
                </c:pt>
                <c:pt idx="3">
                  <c:v>91</c:v>
                </c:pt>
              </c:numCache>
            </c:numRef>
          </c:val>
        </c:ser>
        <c:dLbls>
          <c:showLegendKey val="0"/>
          <c:showVal val="1"/>
          <c:showCatName val="0"/>
          <c:showSerName val="0"/>
          <c:showPercent val="0"/>
          <c:showBubbleSize val="0"/>
        </c:dLbls>
        <c:gapWidth val="150"/>
        <c:shape val="pyramid"/>
        <c:axId val="82243968"/>
        <c:axId val="82245888"/>
        <c:axId val="0"/>
      </c:bar3DChart>
      <c:catAx>
        <c:axId val="82243968"/>
        <c:scaling>
          <c:orientation val="minMax"/>
        </c:scaling>
        <c:delete val="0"/>
        <c:axPos val="b"/>
        <c:majorTickMark val="none"/>
        <c:minorTickMark val="none"/>
        <c:tickLblPos val="nextTo"/>
        <c:txPr>
          <a:bodyPr/>
          <a:lstStyle/>
          <a:p>
            <a:pPr>
              <a:defRPr sz="1200"/>
            </a:pPr>
            <a:endParaRPr lang="el-GR"/>
          </a:p>
        </c:txPr>
        <c:crossAx val="82245888"/>
        <c:crosses val="autoZero"/>
        <c:auto val="1"/>
        <c:lblAlgn val="ctr"/>
        <c:lblOffset val="100"/>
        <c:noMultiLvlLbl val="0"/>
      </c:catAx>
      <c:valAx>
        <c:axId val="82245888"/>
        <c:scaling>
          <c:orientation val="minMax"/>
        </c:scaling>
        <c:delete val="1"/>
        <c:axPos val="l"/>
        <c:numFmt formatCode="General" sourceLinked="1"/>
        <c:majorTickMark val="out"/>
        <c:minorTickMark val="none"/>
        <c:tickLblPos val="nextTo"/>
        <c:crossAx val="82243968"/>
        <c:crosses val="autoZero"/>
        <c:crossBetween val="between"/>
      </c:valAx>
    </c:plotArea>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Φύλλο1!$B$3</c:f>
              <c:strCache>
                <c:ptCount val="1"/>
                <c:pt idx="0">
                  <c:v>Έχεις υπάρξει μάρτυρας σε επεισόδιο εκφοβισμού άλλου παιδιού;</c:v>
                </c:pt>
              </c:strCache>
            </c:strRef>
          </c:tx>
          <c:explosion val="25"/>
          <c:dLbls>
            <c:txPr>
              <a:bodyPr/>
              <a:lstStyle/>
              <a:p>
                <a:pPr>
                  <a:defRPr sz="2400"/>
                </a:pPr>
                <a:endParaRPr lang="el-GR"/>
              </a:p>
            </c:txPr>
            <c:showLegendKey val="0"/>
            <c:showVal val="0"/>
            <c:showCatName val="0"/>
            <c:showSerName val="0"/>
            <c:showPercent val="1"/>
            <c:showBubbleSize val="0"/>
            <c:showLeaderLines val="1"/>
          </c:dLbls>
          <c:cat>
            <c:strRef>
              <c:f>Φύλλο1!$A$4:$A$5</c:f>
              <c:strCache>
                <c:ptCount val="2"/>
                <c:pt idx="0">
                  <c:v>Ναι</c:v>
                </c:pt>
                <c:pt idx="1">
                  <c:v>Όχι</c:v>
                </c:pt>
              </c:strCache>
            </c:strRef>
          </c:cat>
          <c:val>
            <c:numRef>
              <c:f>Φύλλο1!$B$4:$B$5</c:f>
              <c:numCache>
                <c:formatCode>General</c:formatCode>
                <c:ptCount val="2"/>
                <c:pt idx="0">
                  <c:v>154</c:v>
                </c:pt>
                <c:pt idx="1">
                  <c:v>133</c:v>
                </c:pt>
              </c:numCache>
            </c:numRef>
          </c:val>
        </c:ser>
        <c:dLbls>
          <c:showLegendKey val="0"/>
          <c:showVal val="0"/>
          <c:showCatName val="0"/>
          <c:showSerName val="0"/>
          <c:showPercent val="1"/>
          <c:showBubbleSize val="0"/>
          <c:showLeaderLines val="1"/>
        </c:dLbls>
      </c:pie3DChart>
    </c:plotArea>
    <c:legend>
      <c:legendPos val="r"/>
      <c:layout/>
      <c:overlay val="0"/>
      <c:txPr>
        <a:bodyPr/>
        <a:lstStyle/>
        <a:p>
          <a:pPr>
            <a:defRPr sz="2000"/>
          </a:pPr>
          <a:endParaRPr lang="el-GR"/>
        </a:p>
      </c:txPr>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'[Στατιστικά ΣΤ1.xlsx]Φύλλο1'!$B$23</c:f>
              <c:strCache>
                <c:ptCount val="1"/>
                <c:pt idx="0">
                  <c:v>Αν ναι, πώς ένιωσες;</c:v>
                </c:pt>
              </c:strCache>
            </c:strRef>
          </c:tx>
          <c:explosion val="25"/>
          <c:dLbls>
            <c:txPr>
              <a:bodyPr/>
              <a:lstStyle/>
              <a:p>
                <a:pPr>
                  <a:defRPr sz="2000"/>
                </a:pPr>
                <a:endParaRPr lang="el-GR"/>
              </a:p>
            </c:txPr>
            <c:showLegendKey val="0"/>
            <c:showVal val="0"/>
            <c:showCatName val="0"/>
            <c:showSerName val="0"/>
            <c:showPercent val="1"/>
            <c:showBubbleSize val="0"/>
            <c:showLeaderLines val="1"/>
          </c:dLbls>
          <c:cat>
            <c:strRef>
              <c:f>'[Στατιστικά ΣΤ1.xlsx]Φύλλο1'!$A$24:$A$28</c:f>
              <c:strCache>
                <c:ptCount val="5"/>
                <c:pt idx="0">
                  <c:v>Ένιωσα ικανοποίηση που εκδικήθηκα</c:v>
                </c:pt>
                <c:pt idx="1">
                  <c:v>Ένιωσα χαρά γιατί εκτονώθηκα</c:v>
                </c:pt>
                <c:pt idx="2">
                  <c:v>Είχα συναίσθημα ενοχής</c:v>
                </c:pt>
                <c:pt idx="3">
                  <c:v>Ένιωσα δυσφορία με τον εαυτό μου</c:v>
                </c:pt>
                <c:pt idx="4">
                  <c:v>Άλλο συναίσθημα</c:v>
                </c:pt>
              </c:strCache>
            </c:strRef>
          </c:cat>
          <c:val>
            <c:numRef>
              <c:f>'[Στατιστικά ΣΤ1.xlsx]Φύλλο1'!$B$24:$B$28</c:f>
              <c:numCache>
                <c:formatCode>General</c:formatCode>
                <c:ptCount val="5"/>
                <c:pt idx="0">
                  <c:v>34</c:v>
                </c:pt>
                <c:pt idx="1">
                  <c:v>16</c:v>
                </c:pt>
                <c:pt idx="2">
                  <c:v>42</c:v>
                </c:pt>
                <c:pt idx="3">
                  <c:v>31</c:v>
                </c:pt>
                <c:pt idx="4">
                  <c:v>46</c:v>
                </c:pt>
              </c:numCache>
            </c:numRef>
          </c:val>
        </c:ser>
        <c:dLbls>
          <c:showLegendKey val="0"/>
          <c:showVal val="0"/>
          <c:showCatName val="0"/>
          <c:showSerName val="0"/>
          <c:showPercent val="1"/>
          <c:showBubbleSize val="0"/>
          <c:showLeaderLines val="1"/>
        </c:dLbls>
      </c:pie3DChart>
    </c:plotArea>
    <c:legend>
      <c:legendPos val="t"/>
      <c:layout/>
      <c:overlay val="0"/>
      <c:txPr>
        <a:bodyPr/>
        <a:lstStyle/>
        <a:p>
          <a:pPr>
            <a:defRPr sz="1200"/>
          </a:pPr>
          <a:endParaRPr lang="el-GR"/>
        </a:p>
      </c:txPr>
    </c:legend>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15"/>
      <c:rotY val="20"/>
      <c:rAngAx val="1"/>
    </c:view3D>
    <c:floor>
      <c:thickness val="0"/>
    </c:floor>
    <c:sideWall>
      <c:thickness val="0"/>
    </c:sideWall>
    <c:backWall>
      <c:thickness val="0"/>
    </c:backWall>
    <c:plotArea>
      <c:layout/>
      <c:bar3DChart>
        <c:barDir val="bar"/>
        <c:grouping val="clustered"/>
        <c:varyColors val="0"/>
        <c:ser>
          <c:idx val="0"/>
          <c:order val="0"/>
          <c:tx>
            <c:strRef>
              <c:f>'[Στατιστικά ΣΤ1.xlsx]Φύλλο1'!$B$15</c:f>
              <c:strCache>
                <c:ptCount val="1"/>
                <c:pt idx="0">
                  <c:v>Έχεις κάνει εσύ κάποιες από τις παραπάνω πράξεις εκφοβισμού σε άλλου;</c:v>
                </c:pt>
              </c:strCache>
            </c:strRef>
          </c:tx>
          <c:invertIfNegative val="0"/>
          <c:dLbls>
            <c:txPr>
              <a:bodyPr/>
              <a:lstStyle/>
              <a:p>
                <a:pPr>
                  <a:defRPr sz="1800"/>
                </a:pPr>
                <a:endParaRPr lang="el-GR"/>
              </a:p>
            </c:txPr>
            <c:showLegendKey val="0"/>
            <c:showVal val="1"/>
            <c:showCatName val="0"/>
            <c:showSerName val="0"/>
            <c:showPercent val="0"/>
            <c:showBubbleSize val="0"/>
            <c:showLeaderLines val="0"/>
          </c:dLbls>
          <c:cat>
            <c:strRef>
              <c:f>'[Στατιστικά ΣΤ1.xlsx]Φύλλο1'!$A$16:$A$20</c:f>
              <c:strCache>
                <c:ptCount val="5"/>
                <c:pt idx="0">
                  <c:v>Συχνά</c:v>
                </c:pt>
                <c:pt idx="1">
                  <c:v>Μερικές φορές</c:v>
                </c:pt>
                <c:pt idx="2">
                  <c:v>Σπάνια</c:v>
                </c:pt>
                <c:pt idx="3">
                  <c:v>Ποτέ</c:v>
                </c:pt>
                <c:pt idx="4">
                  <c:v>Δεν απαντώ</c:v>
                </c:pt>
              </c:strCache>
            </c:strRef>
          </c:cat>
          <c:val>
            <c:numRef>
              <c:f>'[Στατιστικά ΣΤ1.xlsx]Φύλλο1'!$B$16:$B$20</c:f>
              <c:numCache>
                <c:formatCode>General</c:formatCode>
                <c:ptCount val="5"/>
                <c:pt idx="0">
                  <c:v>3</c:v>
                </c:pt>
                <c:pt idx="1">
                  <c:v>11</c:v>
                </c:pt>
                <c:pt idx="2">
                  <c:v>96</c:v>
                </c:pt>
                <c:pt idx="3">
                  <c:v>159</c:v>
                </c:pt>
                <c:pt idx="4">
                  <c:v>18</c:v>
                </c:pt>
              </c:numCache>
            </c:numRef>
          </c:val>
        </c:ser>
        <c:dLbls>
          <c:showLegendKey val="0"/>
          <c:showVal val="1"/>
          <c:showCatName val="0"/>
          <c:showSerName val="0"/>
          <c:showPercent val="0"/>
          <c:showBubbleSize val="0"/>
        </c:dLbls>
        <c:gapWidth val="150"/>
        <c:shape val="box"/>
        <c:axId val="82058240"/>
        <c:axId val="82232448"/>
        <c:axId val="0"/>
      </c:bar3DChart>
      <c:catAx>
        <c:axId val="82058240"/>
        <c:scaling>
          <c:orientation val="minMax"/>
        </c:scaling>
        <c:delete val="0"/>
        <c:axPos val="l"/>
        <c:majorTickMark val="none"/>
        <c:minorTickMark val="none"/>
        <c:tickLblPos val="nextTo"/>
        <c:txPr>
          <a:bodyPr/>
          <a:lstStyle/>
          <a:p>
            <a:pPr>
              <a:defRPr sz="1800"/>
            </a:pPr>
            <a:endParaRPr lang="el-GR"/>
          </a:p>
        </c:txPr>
        <c:crossAx val="82232448"/>
        <c:crosses val="autoZero"/>
        <c:auto val="1"/>
        <c:lblAlgn val="ctr"/>
        <c:lblOffset val="100"/>
        <c:noMultiLvlLbl val="0"/>
      </c:catAx>
      <c:valAx>
        <c:axId val="82232448"/>
        <c:scaling>
          <c:orientation val="minMax"/>
        </c:scaling>
        <c:delete val="1"/>
        <c:axPos val="b"/>
        <c:numFmt formatCode="General" sourceLinked="1"/>
        <c:majorTickMark val="out"/>
        <c:minorTickMark val="none"/>
        <c:tickLblPos val="nextTo"/>
        <c:crossAx val="82058240"/>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64AB17-61A0-4785-B515-7CAF4D4E468C}" type="datetimeFigureOut">
              <a:rPr lang="el-GR"/>
              <a:t>29/3/2024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554B25-D9AE-4CAB-9658-82B422E0B082}" type="slidenum">
              <a:rPr lang="el-GR"/>
              <a:t>‹#›</a:t>
            </a:fld>
            <a:endParaRPr lang="el-GR"/>
          </a:p>
        </p:txBody>
      </p:sp>
    </p:spTree>
    <p:extLst>
      <p:ext uri="{BB962C8B-B14F-4D97-AF65-F5344CB8AC3E}">
        <p14:creationId xmlns:p14="http://schemas.microsoft.com/office/powerpoint/2010/main" val="4062737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Καλησπέρα</a:t>
            </a:r>
            <a:r>
              <a:rPr lang="el-GR" sz="1200" kern="1200" dirty="0">
                <a:solidFill>
                  <a:schemeClr val="tx1"/>
                </a:solidFill>
                <a:effectLst/>
                <a:latin typeface="+mn-lt"/>
                <a:ea typeface="+mn-ea"/>
                <a:cs typeface="+mn-cs"/>
              </a:rPr>
              <a:t> σας, είμαστε οι μαθητές </a:t>
            </a:r>
            <a:r>
              <a:rPr lang="el-GR" dirty="0"/>
              <a:t>της έκτης τάξης</a:t>
            </a:r>
            <a:r>
              <a:rPr lang="el-GR" sz="1200" kern="1200" dirty="0">
                <a:solidFill>
                  <a:schemeClr val="tx1"/>
                </a:solidFill>
                <a:effectLst/>
                <a:latin typeface="+mn-lt"/>
                <a:ea typeface="+mn-ea"/>
                <a:cs typeface="+mn-cs"/>
              </a:rPr>
              <a:t> των Προτύπων</a:t>
            </a:r>
            <a:r>
              <a:rPr lang="en-US" sz="1200" kern="1200" dirty="0">
                <a:solidFill>
                  <a:schemeClr val="tx1"/>
                </a:solidFill>
                <a:effectLst/>
                <a:latin typeface="+mn-lt"/>
                <a:ea typeface="+mn-ea"/>
                <a:cs typeface="+mn-cs"/>
              </a:rPr>
              <a:t> </a:t>
            </a:r>
            <a:r>
              <a:rPr lang="el-GR" sz="1200" kern="1200" dirty="0">
                <a:solidFill>
                  <a:schemeClr val="tx1"/>
                </a:solidFill>
                <a:effectLst/>
                <a:latin typeface="+mn-lt"/>
                <a:ea typeface="+mn-ea"/>
                <a:cs typeface="+mn-cs"/>
              </a:rPr>
              <a:t>Εκπαιδευτηρίων Θεσσαλονίκης και σήμερα θα σας παρουσιάσουμε </a:t>
            </a:r>
            <a:r>
              <a:rPr lang="el-GR" dirty="0"/>
              <a:t>τα αποτελέσματα της έρευνας που πραγματοποιήσαμε στο μάθημα της Πληροφορικής και </a:t>
            </a:r>
            <a:r>
              <a:rPr lang="el-GR" dirty="0" smtClean="0"/>
              <a:t>αφορούν </a:t>
            </a:r>
            <a:r>
              <a:rPr lang="el-GR" dirty="0"/>
              <a:t>στο φαινόμενο του σχολικού εκφοβισμού στην παιδική ηλικία</a:t>
            </a:r>
            <a:r>
              <a:rPr lang="el-GR" dirty="0" smtClean="0"/>
              <a:t>. (Άρης)</a:t>
            </a:r>
            <a:endParaRPr lang="el-GR" sz="1200" kern="1200" dirty="0">
              <a:solidFill>
                <a:schemeClr val="tx1"/>
              </a:solidFill>
              <a:effectLst/>
              <a:latin typeface="+mn-lt"/>
              <a:ea typeface="Calibri"/>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a:t>
            </a:fld>
            <a:endParaRPr lang="el-GR"/>
          </a:p>
        </p:txBody>
      </p:sp>
    </p:spTree>
    <p:extLst>
      <p:ext uri="{BB962C8B-B14F-4D97-AF65-F5344CB8AC3E}">
        <p14:creationId xmlns:p14="http://schemas.microsoft.com/office/powerpoint/2010/main" val="838865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dirty="0"/>
              <a:t>Κάθε χρόνο τιμούμε στο σχολείο </a:t>
            </a:r>
            <a:r>
              <a:rPr lang="el-GR" kern="1200" dirty="0">
                <a:effectLst/>
              </a:rPr>
              <a:t>μας </a:t>
            </a:r>
            <a:r>
              <a:rPr lang="el-GR" dirty="0"/>
              <a:t>την Ημέρα Ασφαλούς Διαδικτύου, συμμετέχοντας σε ανοιχτές συζητήσεις και δράσεις</a:t>
            </a:r>
            <a:r>
              <a:rPr lang="el-GR" kern="1200" dirty="0">
                <a:effectLst/>
              </a:rPr>
              <a:t>. </a:t>
            </a:r>
            <a:r>
              <a:rPr lang="el-GR" dirty="0"/>
              <a:t>Με αφορμή, λοιπόν</a:t>
            </a:r>
            <a:r>
              <a:rPr lang="el-GR" kern="1200" dirty="0">
                <a:effectLst/>
              </a:rPr>
              <a:t>, τις </a:t>
            </a:r>
            <a:r>
              <a:rPr lang="el-GR" dirty="0"/>
              <a:t>φετινές συζητήσεις </a:t>
            </a:r>
            <a:r>
              <a:rPr lang="el-GR" kern="1200" dirty="0">
                <a:effectLst/>
              </a:rPr>
              <a:t>μας </a:t>
            </a:r>
            <a:r>
              <a:rPr lang="el-GR" dirty="0"/>
              <a:t>για τη σωστή συμπεριφορά μας στο διαδίκτυο, και όχι μόνο, αποφασίσαμε να μελετήσουμε το </a:t>
            </a:r>
            <a:r>
              <a:rPr lang="el-GR" dirty="0" err="1"/>
              <a:t>bullying</a:t>
            </a:r>
            <a:r>
              <a:rPr lang="el-GR" dirty="0"/>
              <a:t> σε παιδιά δημοτικού για να διαπιστώσουμε αν έχουν πέσει θύματα σχολικού εκφοβισμού, αν έχουν γίνει μάρτυρες τέτοιων περιστατικών, τα συναισθήματα που τους προκλήθηκαν και στις δύο περιπτώσεις αλλά </a:t>
            </a:r>
            <a:r>
              <a:rPr lang="el-GR" dirty="0" smtClean="0"/>
              <a:t>και τον </a:t>
            </a:r>
            <a:r>
              <a:rPr lang="el-GR" dirty="0"/>
              <a:t>τρόπο που αυτά αντέδρασαν</a:t>
            </a:r>
            <a:r>
              <a:rPr lang="el-GR" dirty="0" smtClean="0"/>
              <a:t>. (Αχιλλέας)</a:t>
            </a:r>
            <a:endParaRPr lang="el-GR" dirty="0"/>
          </a:p>
          <a:p>
            <a:endParaRPr lang="el-GR" dirty="0">
              <a:cs typeface="Calibri" panose="020F0502020204030204"/>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2</a:t>
            </a:fld>
            <a:endParaRPr lang="el-GR"/>
          </a:p>
        </p:txBody>
      </p:sp>
    </p:spTree>
    <p:extLst>
      <p:ext uri="{BB962C8B-B14F-4D97-AF65-F5344CB8AC3E}">
        <p14:creationId xmlns:p14="http://schemas.microsoft.com/office/powerpoint/2010/main" val="4074647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err="1"/>
              <a:t>το</a:t>
            </a:r>
            <a:r>
              <a:rPr lang="en-US" dirty="0"/>
              <a:t> bullying </a:t>
            </a:r>
            <a:r>
              <a:rPr lang="en-US" dirty="0" err="1"/>
              <a:t>είν</a:t>
            </a:r>
            <a:r>
              <a:rPr lang="en-US" dirty="0"/>
              <a:t>αι </a:t>
            </a:r>
            <a:r>
              <a:rPr lang="en-US" dirty="0" err="1"/>
              <a:t>έν</a:t>
            </a:r>
            <a:r>
              <a:rPr lang="en-US" dirty="0"/>
              <a:t>α φα</a:t>
            </a:r>
            <a:r>
              <a:rPr lang="en-US" dirty="0" err="1"/>
              <a:t>ινόμενο</a:t>
            </a:r>
            <a:r>
              <a:rPr lang="en-US" dirty="0"/>
              <a:t> </a:t>
            </a:r>
            <a:r>
              <a:rPr lang="en-US" dirty="0" err="1"/>
              <a:t>νε</a:t>
            </a:r>
            <a:r>
              <a:rPr lang="en-US" dirty="0"/>
              <a:t>α</a:t>
            </a:r>
            <a:r>
              <a:rPr lang="en-US" dirty="0" err="1"/>
              <a:t>νικής</a:t>
            </a:r>
            <a:r>
              <a:rPr lang="en-US" dirty="0"/>
              <a:t> παραβα</a:t>
            </a:r>
            <a:r>
              <a:rPr lang="en-US" dirty="0" err="1"/>
              <a:t>τικότητ</a:t>
            </a:r>
            <a:r>
              <a:rPr lang="en-US" dirty="0"/>
              <a:t>ας π</a:t>
            </a:r>
            <a:r>
              <a:rPr lang="en-US" dirty="0" err="1"/>
              <a:t>ου</a:t>
            </a:r>
            <a:r>
              <a:rPr lang="en-US" dirty="0"/>
              <a:t> </a:t>
            </a:r>
            <a:r>
              <a:rPr lang="en-US" dirty="0" err="1"/>
              <a:t>εμφ</a:t>
            </a:r>
            <a:r>
              <a:rPr lang="en-US" dirty="0"/>
              <a:t>α</a:t>
            </a:r>
            <a:r>
              <a:rPr lang="en-US" dirty="0" err="1"/>
              <a:t>νίζετ</a:t>
            </a:r>
            <a:r>
              <a:rPr lang="en-US" dirty="0"/>
              <a:t>αι </a:t>
            </a:r>
            <a:r>
              <a:rPr lang="en-US" dirty="0" err="1"/>
              <a:t>σε</a:t>
            </a:r>
            <a:r>
              <a:rPr lang="en-US" dirty="0"/>
              <a:t> π</a:t>
            </a:r>
            <a:r>
              <a:rPr lang="en-US" dirty="0" err="1"/>
              <a:t>ολλές</a:t>
            </a:r>
            <a:r>
              <a:rPr lang="en-US" dirty="0"/>
              <a:t> </a:t>
            </a:r>
            <a:r>
              <a:rPr lang="en-US" dirty="0" err="1"/>
              <a:t>χώρες</a:t>
            </a:r>
            <a:r>
              <a:rPr lang="en-US" dirty="0"/>
              <a:t> </a:t>
            </a:r>
            <a:r>
              <a:rPr lang="en-US" dirty="0" err="1"/>
              <a:t>του</a:t>
            </a:r>
            <a:r>
              <a:rPr lang="en-US" dirty="0"/>
              <a:t> </a:t>
            </a:r>
            <a:r>
              <a:rPr lang="en-US" dirty="0" err="1"/>
              <a:t>κόσμου</a:t>
            </a:r>
            <a:r>
              <a:rPr lang="en-US" dirty="0"/>
              <a:t>, ανα</a:t>
            </a:r>
            <a:r>
              <a:rPr lang="en-US" dirty="0" err="1"/>
              <a:t>φέρετ</a:t>
            </a:r>
            <a:r>
              <a:rPr lang="en-US" dirty="0"/>
              <a:t>αι </a:t>
            </a:r>
            <a:r>
              <a:rPr lang="en-US" dirty="0" err="1"/>
              <a:t>σε</a:t>
            </a:r>
            <a:r>
              <a:rPr lang="en-US" dirty="0"/>
              <a:t> </a:t>
            </a:r>
            <a:r>
              <a:rPr lang="en-US" dirty="0" err="1"/>
              <a:t>έν</a:t>
            </a:r>
            <a:r>
              <a:rPr lang="en-US" dirty="0"/>
              <a:t>α </a:t>
            </a:r>
            <a:r>
              <a:rPr lang="en-US" dirty="0" err="1"/>
              <a:t>εύρος</a:t>
            </a:r>
            <a:r>
              <a:rPr lang="en-US" dirty="0"/>
              <a:t> </a:t>
            </a:r>
            <a:r>
              <a:rPr lang="en-US" dirty="0" err="1"/>
              <a:t>συμ</a:t>
            </a:r>
            <a:r>
              <a:rPr lang="en-US" dirty="0"/>
              <a:t>π</a:t>
            </a:r>
            <a:r>
              <a:rPr lang="en-US" dirty="0" err="1"/>
              <a:t>εριφορών</a:t>
            </a:r>
            <a:r>
              <a:rPr lang="en-US" dirty="0"/>
              <a:t> και χαρα</a:t>
            </a:r>
            <a:r>
              <a:rPr lang="en-US" dirty="0" err="1"/>
              <a:t>κτηριστικό</a:t>
            </a:r>
            <a:r>
              <a:rPr lang="en-US" dirty="0"/>
              <a:t> </a:t>
            </a:r>
            <a:r>
              <a:rPr lang="en-US" dirty="0" err="1"/>
              <a:t>του</a:t>
            </a:r>
            <a:r>
              <a:rPr lang="en-US" dirty="0"/>
              <a:t> </a:t>
            </a:r>
            <a:r>
              <a:rPr lang="en-US" dirty="0" err="1"/>
              <a:t>είν</a:t>
            </a:r>
            <a:r>
              <a:rPr lang="en-US" dirty="0"/>
              <a:t>αι η </a:t>
            </a:r>
            <a:r>
              <a:rPr lang="en-US" dirty="0" err="1"/>
              <a:t>χρήση</a:t>
            </a:r>
            <a:r>
              <a:rPr lang="en-US" dirty="0"/>
              <a:t> βίας </a:t>
            </a:r>
            <a:r>
              <a:rPr lang="en-US" dirty="0" err="1"/>
              <a:t>μετ</a:t>
            </a:r>
            <a:r>
              <a:rPr lang="en-US" dirty="0"/>
              <a:t>α</a:t>
            </a:r>
            <a:r>
              <a:rPr lang="en-US" dirty="0" err="1"/>
              <a:t>ξύ</a:t>
            </a:r>
            <a:r>
              <a:rPr lang="en-US" dirty="0"/>
              <a:t> μα</a:t>
            </a:r>
            <a:r>
              <a:rPr lang="en-US" dirty="0" err="1"/>
              <a:t>θητών</a:t>
            </a:r>
            <a:r>
              <a:rPr lang="en-US" dirty="0"/>
              <a:t> ή </a:t>
            </a:r>
            <a:r>
              <a:rPr lang="en-US" dirty="0" err="1"/>
              <a:t>συνομήλικων</a:t>
            </a:r>
            <a:r>
              <a:rPr lang="en-US" dirty="0"/>
              <a:t> πα</a:t>
            </a:r>
            <a:r>
              <a:rPr lang="en-US" dirty="0" err="1"/>
              <a:t>ιδιών</a:t>
            </a:r>
            <a:r>
              <a:rPr lang="en-US" dirty="0"/>
              <a:t> </a:t>
            </a:r>
            <a:r>
              <a:rPr lang="en-US" dirty="0" err="1"/>
              <a:t>με</a:t>
            </a:r>
            <a:r>
              <a:rPr lang="en-US" dirty="0"/>
              <a:t> </a:t>
            </a:r>
            <a:r>
              <a:rPr lang="en-US" dirty="0" err="1"/>
              <a:t>στόχο</a:t>
            </a:r>
            <a:r>
              <a:rPr lang="en-US" dirty="0"/>
              <a:t> να π</a:t>
            </a:r>
            <a:r>
              <a:rPr lang="en-US" dirty="0" err="1"/>
              <a:t>ροκληθεί</a:t>
            </a:r>
            <a:r>
              <a:rPr lang="en-US" dirty="0"/>
              <a:t> π</a:t>
            </a:r>
            <a:r>
              <a:rPr lang="en-US" dirty="0" err="1"/>
              <a:t>όνος</a:t>
            </a:r>
            <a:r>
              <a:rPr lang="en-US" dirty="0"/>
              <a:t> ή ανα</a:t>
            </a:r>
            <a:r>
              <a:rPr lang="en-US" dirty="0" err="1"/>
              <a:t>στάτωση</a:t>
            </a:r>
            <a:r>
              <a:rPr lang="en-US" dirty="0"/>
              <a:t>. Ο βία</a:t>
            </a:r>
            <a:r>
              <a:rPr lang="en-US" dirty="0" err="1"/>
              <a:t>ιος</a:t>
            </a:r>
            <a:r>
              <a:rPr lang="en-US" dirty="0"/>
              <a:t> α</a:t>
            </a:r>
            <a:r>
              <a:rPr lang="en-US" dirty="0" err="1"/>
              <a:t>υτός</a:t>
            </a:r>
            <a:r>
              <a:rPr lang="en-US" dirty="0"/>
              <a:t> </a:t>
            </a:r>
            <a:r>
              <a:rPr lang="en-US" dirty="0" err="1"/>
              <a:t>εκφο</a:t>
            </a:r>
            <a:r>
              <a:rPr lang="en-US" dirty="0"/>
              <a:t>βισμός που παρατηρείται ανάμεσα στους μαθητές, αναφέρεται στην εκδήλωση παραβατικής συμπεριφοράς με στόχο άτομα που είναι δύσκολο να υπερασπιστούν τον εαυτό τους. </a:t>
            </a:r>
            <a:r>
              <a:rPr lang="el-GR" dirty="0" smtClean="0"/>
              <a:t>(Ορέστης)</a:t>
            </a:r>
            <a:endParaRPr lang="el-GR" dirty="0"/>
          </a:p>
        </p:txBody>
      </p:sp>
      <p:sp>
        <p:nvSpPr>
          <p:cNvPr id="4" name="Θέση αριθμού διαφάνειας 3"/>
          <p:cNvSpPr>
            <a:spLocks noGrp="1"/>
          </p:cNvSpPr>
          <p:nvPr>
            <p:ph type="sldNum" sz="quarter" idx="5"/>
          </p:nvPr>
        </p:nvSpPr>
        <p:spPr/>
        <p:txBody>
          <a:bodyPr/>
          <a:lstStyle/>
          <a:p>
            <a:fld id="{6D554B25-D9AE-4CAB-9658-82B422E0B082}" type="slidenum">
              <a:rPr lang="el-GR"/>
              <a:t>3</a:t>
            </a:fld>
            <a:endParaRPr lang="el-GR"/>
          </a:p>
        </p:txBody>
      </p:sp>
    </p:spTree>
    <p:extLst>
      <p:ext uri="{BB962C8B-B14F-4D97-AF65-F5344CB8AC3E}">
        <p14:creationId xmlns:p14="http://schemas.microsoft.com/office/powerpoint/2010/main" val="1322632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effectLst/>
                <a:latin typeface="+mn-lt"/>
                <a:ea typeface="+mn-ea"/>
                <a:cs typeface="+mn-cs"/>
              </a:rPr>
              <a:t>Ο σχολικός εκφοβισμός, ως ένα πολυδιάστατο φαινόμενο μπορεί να λάβει διάφορες μορφές, άμεσες ή έμμεσες. Στις μορφές αυτές συμπεριλαμβάνονται η σωματική, λεκτική ή συναισθηματική επίθεση αλλά και ο ηλεκτρονικός εκφοβισμός</a:t>
            </a:r>
            <a:r>
              <a:rPr lang="el-GR" sz="1200" kern="1200" baseline="0" dirty="0" smtClean="0">
                <a:solidFill>
                  <a:schemeClr val="tx1"/>
                </a:solidFill>
                <a:effectLst/>
                <a:latin typeface="+mn-lt"/>
                <a:ea typeface="+mn-ea"/>
                <a:cs typeface="+mn-cs"/>
              </a:rPr>
              <a:t> ή αλλιώς το</a:t>
            </a:r>
            <a:r>
              <a:rPr lang="el-GR" sz="1200" kern="1200" dirty="0" smtClean="0">
                <a:solidFill>
                  <a:schemeClr val="tx1"/>
                </a:solidFill>
                <a:effectLst/>
                <a:latin typeface="+mn-lt"/>
                <a:ea typeface="+mn-ea"/>
                <a:cs typeface="+mn-cs"/>
              </a:rPr>
              <a:t> </a:t>
            </a:r>
            <a:r>
              <a:rPr lang="el-GR" sz="1200" kern="1200" dirty="0" err="1" smtClean="0">
                <a:solidFill>
                  <a:schemeClr val="tx1"/>
                </a:solidFill>
                <a:effectLst/>
                <a:latin typeface="+mn-lt"/>
                <a:ea typeface="+mn-ea"/>
                <a:cs typeface="+mn-cs"/>
              </a:rPr>
              <a:t>cyber</a:t>
            </a:r>
            <a:r>
              <a:rPr lang="el-GR" sz="1200" kern="1200" dirty="0" smtClean="0">
                <a:solidFill>
                  <a:schemeClr val="tx1"/>
                </a:solidFill>
                <a:effectLst/>
                <a:latin typeface="+mn-lt"/>
                <a:ea typeface="+mn-ea"/>
                <a:cs typeface="+mn-cs"/>
              </a:rPr>
              <a:t> </a:t>
            </a:r>
            <a:r>
              <a:rPr lang="el-GR" sz="1200" kern="1200" dirty="0" err="1" smtClean="0">
                <a:solidFill>
                  <a:schemeClr val="tx1"/>
                </a:solidFill>
                <a:effectLst/>
                <a:latin typeface="+mn-lt"/>
                <a:ea typeface="+mn-ea"/>
                <a:cs typeface="+mn-cs"/>
              </a:rPr>
              <a:t>bullying</a:t>
            </a:r>
            <a:r>
              <a:rPr lang="el-GR" sz="1200" kern="1200" dirty="0" smtClean="0">
                <a:solidFill>
                  <a:schemeClr val="tx1"/>
                </a:solidFill>
                <a:effectLst/>
                <a:latin typeface="+mn-lt"/>
                <a:ea typeface="+mn-ea"/>
                <a:cs typeface="+mn-cs"/>
              </a:rPr>
              <a:t> (Θοδωρής)</a:t>
            </a:r>
          </a:p>
          <a:p>
            <a:pPr algn="just"/>
            <a:endParaRPr lang="en-US" dirty="0"/>
          </a:p>
        </p:txBody>
      </p:sp>
      <p:sp>
        <p:nvSpPr>
          <p:cNvPr id="4" name="Θέση αριθμού διαφάνειας 3"/>
          <p:cNvSpPr>
            <a:spLocks noGrp="1"/>
          </p:cNvSpPr>
          <p:nvPr>
            <p:ph type="sldNum" sz="quarter" idx="5"/>
          </p:nvPr>
        </p:nvSpPr>
        <p:spPr/>
        <p:txBody>
          <a:bodyPr/>
          <a:lstStyle/>
          <a:p>
            <a:fld id="{6D554B25-D9AE-4CAB-9658-82B422E0B082}" type="slidenum">
              <a:rPr lang="el-GR"/>
              <a:t>4</a:t>
            </a:fld>
            <a:endParaRPr lang="el-GR"/>
          </a:p>
        </p:txBody>
      </p:sp>
    </p:spTree>
    <p:extLst>
      <p:ext uri="{BB962C8B-B14F-4D97-AF65-F5344CB8AC3E}">
        <p14:creationId xmlns:p14="http://schemas.microsoft.com/office/powerpoint/2010/main" val="3993586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kern="1200" dirty="0" smtClean="0">
                <a:solidFill>
                  <a:schemeClr val="tx1"/>
                </a:solidFill>
                <a:effectLst/>
                <a:latin typeface="+mn-lt"/>
                <a:ea typeface="+mn-ea"/>
                <a:cs typeface="+mn-cs"/>
              </a:rPr>
              <a:t>Η σωματική μορφή του σχολικού εκφοβισμού θεωρείται μία από τις συχνότερες εκδηλώσεις του ανάμεσα στα παιδιά. Έχει διαπιστωθεί ότι τα παιδιά στις πιο μικρές ηλικίες ασκούν σε μεγαλύτερο ποσοστό σωματικό εκφοβισμό, ενώ όσο αυξάνει η ηλικία τους, τόσο αυτός μειώνεται. Ακόμη, είναι το είδος που τα αγόρια συχνότερα επιλέγουν να χρησιμοποιήσουν σε σύγκριση με τα κορίτσια (Θοδωρής)</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5</a:t>
            </a:fld>
            <a:endParaRPr lang="el-GR"/>
          </a:p>
        </p:txBody>
      </p:sp>
    </p:spTree>
    <p:extLst>
      <p:ext uri="{BB962C8B-B14F-4D97-AF65-F5344CB8AC3E}">
        <p14:creationId xmlns:p14="http://schemas.microsoft.com/office/powerpoint/2010/main" val="2492425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effectLst/>
                <a:latin typeface="+mn-lt"/>
                <a:ea typeface="+mn-ea"/>
                <a:cs typeface="+mn-cs"/>
              </a:rPr>
              <a:t>Οι λέξεις έχουν πολύ μεγάλη δύναμη. Μπορούν να τονώσουν, να ενισχύσουν, να στηρίξουν και να εξυψώσουν κάποιον αλλά μπορούν και να πληγώσουν. Ο λεκτικός εκφοβισμός αποτελεί την πιο συχνή μορφή του </a:t>
            </a:r>
            <a:r>
              <a:rPr lang="el-GR" sz="1200" kern="1200" dirty="0" err="1" smtClean="0">
                <a:solidFill>
                  <a:schemeClr val="tx1"/>
                </a:solidFill>
                <a:effectLst/>
                <a:latin typeface="+mn-lt"/>
                <a:ea typeface="+mn-ea"/>
                <a:cs typeface="+mn-cs"/>
              </a:rPr>
              <a:t>bullying</a:t>
            </a:r>
            <a:r>
              <a:rPr lang="el-GR" sz="1200" kern="1200" dirty="0" smtClean="0">
                <a:solidFill>
                  <a:schemeClr val="tx1"/>
                </a:solidFill>
                <a:effectLst/>
                <a:latin typeface="+mn-lt"/>
                <a:ea typeface="+mn-ea"/>
                <a:cs typeface="+mn-cs"/>
              </a:rPr>
              <a:t> και συνηθίζεται σε παιδιά ηλικίας από εννέα έως δεκατριών ετών, ενώ υπερέχει στην έκτη τάξη. Είναι η πιο επικίνδυνη και μακράς διάρκειας μορφή </a:t>
            </a:r>
            <a:r>
              <a:rPr lang="el-GR" sz="1200" kern="1200" dirty="0" err="1" smtClean="0">
                <a:solidFill>
                  <a:schemeClr val="tx1"/>
                </a:solidFill>
                <a:effectLst/>
                <a:latin typeface="+mn-lt"/>
                <a:ea typeface="+mn-ea"/>
                <a:cs typeface="+mn-cs"/>
              </a:rPr>
              <a:t>bullying</a:t>
            </a:r>
            <a:r>
              <a:rPr lang="el-GR" sz="1200" kern="1200" dirty="0" smtClean="0">
                <a:solidFill>
                  <a:schemeClr val="tx1"/>
                </a:solidFill>
                <a:effectLst/>
                <a:latin typeface="+mn-lt"/>
                <a:ea typeface="+mn-ea"/>
                <a:cs typeface="+mn-cs"/>
              </a:rPr>
              <a:t>. Στο στόχαστρο μπαίνει η εμφάνιση,  η κοινωνική θέση και ό, τι μπορεί να θεωρηθεί από τον μαθητή - νταή ως «κουσούρι». (</a:t>
            </a:r>
            <a:r>
              <a:rPr lang="el-GR" sz="1200" kern="1200" dirty="0" err="1" smtClean="0">
                <a:solidFill>
                  <a:schemeClr val="tx1"/>
                </a:solidFill>
                <a:effectLst/>
                <a:latin typeface="+mn-lt"/>
                <a:ea typeface="+mn-ea"/>
                <a:cs typeface="+mn-cs"/>
              </a:rPr>
              <a:t>Εμμέλεια</a:t>
            </a:r>
            <a:r>
              <a:rPr lang="el-GR" sz="1200" kern="1200" dirty="0" smtClean="0">
                <a:solidFill>
                  <a:schemeClr val="tx1"/>
                </a:solidFill>
                <a:effectLst/>
                <a:latin typeface="+mn-lt"/>
                <a:ea typeface="+mn-ea"/>
                <a:cs typeface="+mn-cs"/>
              </a:rPr>
              <a:t>)</a:t>
            </a:r>
          </a:p>
          <a:p>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6</a:t>
            </a:fld>
            <a:endParaRPr lang="el-GR"/>
          </a:p>
        </p:txBody>
      </p:sp>
    </p:spTree>
    <p:extLst>
      <p:ext uri="{BB962C8B-B14F-4D97-AF65-F5344CB8AC3E}">
        <p14:creationId xmlns:p14="http://schemas.microsoft.com/office/powerpoint/2010/main" val="2492425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i="1" kern="1200" dirty="0" smtClean="0">
                <a:solidFill>
                  <a:schemeClr val="tx1"/>
                </a:solidFill>
                <a:effectLst/>
                <a:latin typeface="+mn-lt"/>
                <a:ea typeface="+mn-ea"/>
                <a:cs typeface="+mn-cs"/>
              </a:rPr>
              <a:t>«Δε φτάνει ότι δε με έκαναν παρέα, είχαν απειλήσει και όλα τα υπόλοιπα κορίτσια ότι όποια μου μίλαγε θα έβρισκε τον μπελά της».</a:t>
            </a:r>
            <a:r>
              <a:rPr lang="el-GR" sz="1200" kern="1200" dirty="0" smtClean="0">
                <a:solidFill>
                  <a:schemeClr val="tx1"/>
                </a:solidFill>
                <a:effectLst/>
                <a:latin typeface="+mn-lt"/>
                <a:ea typeface="+mn-ea"/>
                <a:cs typeface="+mn-cs"/>
              </a:rPr>
              <a:t> Αυτή η περιγραφή από μία</a:t>
            </a:r>
            <a:r>
              <a:rPr lang="el-GR" sz="1200" i="1" kern="1200" dirty="0" smtClean="0">
                <a:solidFill>
                  <a:schemeClr val="tx1"/>
                </a:solidFill>
                <a:effectLst/>
                <a:latin typeface="+mn-lt"/>
                <a:ea typeface="+mn-ea"/>
                <a:cs typeface="+mn-cs"/>
              </a:rPr>
              <a:t> </a:t>
            </a:r>
            <a:r>
              <a:rPr lang="el-GR" sz="1200" kern="1200" dirty="0" smtClean="0">
                <a:solidFill>
                  <a:schemeClr val="tx1"/>
                </a:solidFill>
                <a:effectLst/>
                <a:latin typeface="+mn-lt"/>
                <a:ea typeface="+mn-ea"/>
                <a:cs typeface="+mn-cs"/>
              </a:rPr>
              <a:t>μαθήτρια αποτελεί μία γλαφυρή εικόνα της συναισθηματικής μορφής του σχολικού</a:t>
            </a:r>
            <a:r>
              <a:rPr lang="el-GR" sz="1200" i="1" kern="1200" dirty="0" smtClean="0">
                <a:solidFill>
                  <a:schemeClr val="tx1"/>
                </a:solidFill>
                <a:effectLst/>
                <a:latin typeface="+mn-lt"/>
                <a:ea typeface="+mn-ea"/>
                <a:cs typeface="+mn-cs"/>
              </a:rPr>
              <a:t> </a:t>
            </a:r>
            <a:r>
              <a:rPr lang="el-GR" sz="1200" kern="1200" dirty="0" smtClean="0">
                <a:solidFill>
                  <a:schemeClr val="tx1"/>
                </a:solidFill>
                <a:effectLst/>
                <a:latin typeface="+mn-lt"/>
                <a:ea typeface="+mn-ea"/>
                <a:cs typeface="+mn-cs"/>
              </a:rPr>
              <a:t>εκφοβισμού. Αυτή η μορφή του εκφοβισμού, η οποία ορίζεται και ως ψυχολογική, φαίνεται να είναι ένας πολύ «επιδέξιος» και «διακριτικός» τρόπος να εκφοβίσει κάποιος μαθητής έναν άλλο. Το κύριο χαρακτηριστικό αυτής της μορφής </a:t>
            </a:r>
            <a:r>
              <a:rPr lang="en-US" sz="1200" kern="1200" dirty="0" smtClean="0">
                <a:solidFill>
                  <a:schemeClr val="tx1"/>
                </a:solidFill>
                <a:effectLst/>
                <a:latin typeface="+mn-lt"/>
                <a:ea typeface="+mn-ea"/>
                <a:cs typeface="+mn-cs"/>
              </a:rPr>
              <a:t>bullying </a:t>
            </a:r>
            <a:r>
              <a:rPr lang="el-GR" sz="1200" kern="1200" dirty="0" smtClean="0">
                <a:solidFill>
                  <a:schemeClr val="tx1"/>
                </a:solidFill>
                <a:effectLst/>
                <a:latin typeface="+mn-lt"/>
                <a:ea typeface="+mn-ea"/>
                <a:cs typeface="+mn-cs"/>
              </a:rPr>
              <a:t>είναι ότι συνδέεται με τη δημιουργία ενός κλίματος φόβου για το μαθητή ή τη μαθήτρια - θύμα, με οποιαδήποτε πράξη που προκαλεί στο θύμα ψυχολογικό πόνο. Πιο συγκεκριμένα, οι τρόποι με τους οποίους η συναισθηματική μορφή εκδηλώνεται είναι η αποφυγή συνομηλίκων, η σκόπιμη απομόνωση του μαθητή, όπως για παράδειγμα από το παιχνίδι ή τις συζητήσεις, η διάδοση άσχημων φημών ή ψεμάτων με απώτερο σκοπό τον εξοστρακισμό του. (Μαρία)</a:t>
            </a:r>
          </a:p>
          <a:p>
            <a:endParaRPr lang="el-GR" dirty="0" smtClean="0">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7</a:t>
            </a:fld>
            <a:endParaRPr lang="el-GR"/>
          </a:p>
        </p:txBody>
      </p:sp>
    </p:spTree>
    <p:extLst>
      <p:ext uri="{BB962C8B-B14F-4D97-AF65-F5344CB8AC3E}">
        <p14:creationId xmlns:p14="http://schemas.microsoft.com/office/powerpoint/2010/main" val="2492425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effectLst/>
                <a:latin typeface="+mn-lt"/>
                <a:ea typeface="+mn-ea"/>
                <a:cs typeface="+mn-cs"/>
              </a:rPr>
              <a:t>Ο ηλεκτρονικός εκφοβισμός, γνωστός και ως </a:t>
            </a:r>
            <a:r>
              <a:rPr lang="el-GR" sz="1200" kern="1200" dirty="0" err="1" smtClean="0">
                <a:solidFill>
                  <a:schemeClr val="tx1"/>
                </a:solidFill>
                <a:effectLst/>
                <a:latin typeface="+mn-lt"/>
                <a:ea typeface="+mn-ea"/>
                <a:cs typeface="+mn-cs"/>
              </a:rPr>
              <a:t>cyberbullying</a:t>
            </a:r>
            <a:r>
              <a:rPr lang="el-GR" sz="1200" kern="1200" dirty="0" smtClean="0">
                <a:solidFill>
                  <a:schemeClr val="tx1"/>
                </a:solidFill>
                <a:effectLst/>
                <a:latin typeface="+mn-lt"/>
                <a:ea typeface="+mn-ea"/>
                <a:cs typeface="+mn-cs"/>
              </a:rPr>
              <a:t>, αποτελεί τη νεότερη μορφή του </a:t>
            </a:r>
            <a:r>
              <a:rPr lang="el-GR" sz="1200" kern="1200" dirty="0" err="1" smtClean="0">
                <a:solidFill>
                  <a:schemeClr val="tx1"/>
                </a:solidFill>
                <a:effectLst/>
                <a:latin typeface="+mn-lt"/>
                <a:ea typeface="+mn-ea"/>
                <a:cs typeface="+mn-cs"/>
              </a:rPr>
              <a:t>bullying</a:t>
            </a:r>
            <a:r>
              <a:rPr lang="el-GR" sz="1200" kern="1200" dirty="0" smtClean="0">
                <a:solidFill>
                  <a:schemeClr val="tx1"/>
                </a:solidFill>
                <a:effectLst/>
                <a:latin typeface="+mn-lt"/>
                <a:ea typeface="+mn-ea"/>
                <a:cs typeface="+mn-cs"/>
              </a:rPr>
              <a:t>. Τα τελευταία χρόνια έχει λάβει ανησυχητικές διαστάσεις με τα παιδιά - στόχο να εκτίθενται πλέον σε πλήθος ανθρώπων ξεφεύγοντας από τα στενά πλαίσια του σχολικού χώρου και με τη μορφή αυτή του εκφοβισμού να μετατρέπεται σε ψυχολογική βιαιότητα. Σύμφωνα με έρευνα της Μονάδας Εφηβικής Υγείας της Β’ Παιδιατρικής Κλινικής του Πανεπιστημίου Αθηνών προέκυψε ότι το 5% των παιδιών έχει δεχθεί απειλητικά μηνύματα μέσω του διαδικτύου, αναφέροντας ως πιο πιθανούς θύτες τους συμμαθητές τους. (Στεργίου)</a:t>
            </a:r>
            <a:endParaRPr lang="el-GR" dirty="0" smtClean="0">
              <a:cs typeface="Calibri"/>
            </a:endParaRPr>
          </a:p>
          <a:p>
            <a:endParaRPr lang="el-GR" dirty="0" smtClean="0">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8</a:t>
            </a:fld>
            <a:endParaRPr lang="el-GR"/>
          </a:p>
        </p:txBody>
      </p:sp>
    </p:spTree>
    <p:extLst>
      <p:ext uri="{BB962C8B-B14F-4D97-AF65-F5344CB8AC3E}">
        <p14:creationId xmlns:p14="http://schemas.microsoft.com/office/powerpoint/2010/main" val="2492425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dirty="0"/>
              <a:t>Θέλοντας, λοιπόν, να δούμε το </a:t>
            </a:r>
            <a:r>
              <a:rPr lang="el-GR" dirty="0" smtClean="0"/>
              <a:t>φαινόμενο </a:t>
            </a:r>
            <a:r>
              <a:rPr lang="el-GR" dirty="0"/>
              <a:t>του σχολικού εκφοβισμού σε μαθητές από 8 έως 12 ετών, αποφασίσαμε να πραγματοποιήσουμε οι ίδιοι μία έρευνα στο μάθημα της Πληροφορικής. Η έρευνα έγινε με δείγμα 287 </a:t>
            </a:r>
            <a:r>
              <a:rPr lang="el-GR" dirty="0" smtClean="0"/>
              <a:t>μαθητών </a:t>
            </a:r>
            <a:r>
              <a:rPr lang="el-GR" dirty="0"/>
              <a:t>της Δ΄, Ε΄ και ΣΤ΄ Τάξης του σχολείου μας. Στα παιδιά δόθηκε ένα ερωτηματολόγιο με 15 ερωτήσεις πολλαπλής επιλογής. </a:t>
            </a:r>
            <a:r>
              <a:rPr lang="el-GR" dirty="0" smtClean="0"/>
              <a:t>Οι </a:t>
            </a:r>
            <a:r>
              <a:rPr lang="el-GR" dirty="0"/>
              <a:t>απαντήσεις όλων των συμμετεχόντων έπρεπε να δοθούν ανώνυμα και με ειλικρίνεια. Αφού λάβαμε τα απαντημένα ερωτηματολόγια,  μεταφέραμε τις απαντήσεις στο Excel ώστε να κάνουμε την ανάλυσή μας. Θα σας παρουσιάσουμε κάποια δημογραφικά στατιστικά και τις πιο σημαντικές πληροφορίες που προέκυψαν από την ανάλυση</a:t>
            </a:r>
            <a:r>
              <a:rPr lang="el-GR" dirty="0" smtClean="0"/>
              <a:t>. (Κλεοπάτρα)</a:t>
            </a:r>
            <a:endParaRPr lang="el-GR" dirty="0"/>
          </a:p>
          <a:p>
            <a:pPr algn="just"/>
            <a:endParaRPr lang="el-GR" dirty="0">
              <a:cs typeface="Calibri" panose="020F0502020204030204"/>
            </a:endParaRPr>
          </a:p>
          <a:p>
            <a:endParaRPr lang="el-GR" dirty="0">
              <a:cs typeface="Calibri" panose="020F0502020204030204"/>
            </a:endParaRPr>
          </a:p>
        </p:txBody>
      </p:sp>
      <p:sp>
        <p:nvSpPr>
          <p:cNvPr id="4" name="Θέση αριθμού διαφάνειας 3"/>
          <p:cNvSpPr>
            <a:spLocks noGrp="1"/>
          </p:cNvSpPr>
          <p:nvPr>
            <p:ph type="sldNum" sz="quarter" idx="10"/>
          </p:nvPr>
        </p:nvSpPr>
        <p:spPr/>
        <p:txBody>
          <a:bodyPr/>
          <a:lstStyle/>
          <a:p>
            <a:fld id="{6D554B25-D9AE-4CAB-9658-82B422E0B082}" type="slidenum">
              <a:rPr lang="el-GR" smtClean="0"/>
              <a:t>9</a:t>
            </a:fld>
            <a:endParaRPr lang="el-GR"/>
          </a:p>
        </p:txBody>
      </p:sp>
    </p:spTree>
    <p:extLst>
      <p:ext uri="{BB962C8B-B14F-4D97-AF65-F5344CB8AC3E}">
        <p14:creationId xmlns:p14="http://schemas.microsoft.com/office/powerpoint/2010/main" val="1316651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cs typeface="Calibri"/>
              </a:rPr>
              <a:t>Από τα παιδιά που πήραν μέρος στην έρευνα, το </a:t>
            </a:r>
            <a:r>
              <a:rPr lang="el-GR" dirty="0" smtClean="0">
                <a:cs typeface="Calibri"/>
              </a:rPr>
              <a:t>5</a:t>
            </a:r>
            <a:r>
              <a:rPr lang="en-US" dirty="0" smtClean="0">
                <a:cs typeface="Calibri"/>
              </a:rPr>
              <a:t>2</a:t>
            </a:r>
            <a:r>
              <a:rPr lang="el-GR" dirty="0" smtClean="0">
                <a:cs typeface="Calibri"/>
              </a:rPr>
              <a:t>% </a:t>
            </a:r>
            <a:r>
              <a:rPr lang="el-GR" dirty="0">
                <a:cs typeface="Calibri"/>
              </a:rPr>
              <a:t>ήταν κορίτσια και το </a:t>
            </a:r>
            <a:r>
              <a:rPr lang="el-GR" dirty="0" smtClean="0">
                <a:cs typeface="Calibri"/>
              </a:rPr>
              <a:t>4</a:t>
            </a:r>
            <a:r>
              <a:rPr lang="en-US" dirty="0" smtClean="0">
                <a:cs typeface="Calibri"/>
              </a:rPr>
              <a:t>8</a:t>
            </a:r>
            <a:r>
              <a:rPr lang="el-GR" dirty="0" smtClean="0">
                <a:cs typeface="Calibri"/>
              </a:rPr>
              <a:t>% </a:t>
            </a:r>
            <a:r>
              <a:rPr lang="el-GR" dirty="0">
                <a:cs typeface="Calibri"/>
              </a:rPr>
              <a:t>αγόρια. </a:t>
            </a:r>
            <a:r>
              <a:rPr lang="en-US" dirty="0" smtClean="0">
                <a:cs typeface="Calibri"/>
              </a:rPr>
              <a:t>98</a:t>
            </a:r>
            <a:r>
              <a:rPr lang="el-GR" dirty="0" smtClean="0">
                <a:cs typeface="Calibri"/>
              </a:rPr>
              <a:t> </a:t>
            </a:r>
            <a:r>
              <a:rPr lang="el-GR" dirty="0">
                <a:cs typeface="Calibri"/>
              </a:rPr>
              <a:t>παιδιά ήταν στην Δ τάξη, </a:t>
            </a:r>
            <a:r>
              <a:rPr lang="el-GR" dirty="0" smtClean="0">
                <a:cs typeface="Calibri"/>
              </a:rPr>
              <a:t>10</a:t>
            </a:r>
            <a:r>
              <a:rPr lang="en-US" dirty="0" smtClean="0">
                <a:cs typeface="Calibri"/>
              </a:rPr>
              <a:t>0</a:t>
            </a:r>
            <a:r>
              <a:rPr lang="el-GR" dirty="0" smtClean="0">
                <a:cs typeface="Calibri"/>
              </a:rPr>
              <a:t> </a:t>
            </a:r>
            <a:r>
              <a:rPr lang="el-GR" dirty="0">
                <a:cs typeface="Calibri"/>
              </a:rPr>
              <a:t>παιδιά στην Ε τάξη και </a:t>
            </a:r>
            <a:r>
              <a:rPr lang="en-US" dirty="0" smtClean="0">
                <a:cs typeface="Calibri"/>
              </a:rPr>
              <a:t>89</a:t>
            </a:r>
            <a:r>
              <a:rPr lang="el-GR" dirty="0" smtClean="0">
                <a:cs typeface="Calibri"/>
              </a:rPr>
              <a:t> </a:t>
            </a:r>
            <a:r>
              <a:rPr lang="el-GR" dirty="0">
                <a:cs typeface="Calibri"/>
              </a:rPr>
              <a:t>στην Στ </a:t>
            </a:r>
            <a:r>
              <a:rPr lang="el-GR" dirty="0" smtClean="0">
                <a:cs typeface="Calibri"/>
              </a:rPr>
              <a:t>τάξη</a:t>
            </a:r>
            <a:r>
              <a:rPr lang="en-US" dirty="0" smtClean="0">
                <a:cs typeface="Calibri"/>
              </a:rPr>
              <a:t> (</a:t>
            </a:r>
            <a:r>
              <a:rPr lang="el-GR" dirty="0" smtClean="0">
                <a:cs typeface="Calibri"/>
              </a:rPr>
              <a:t>Νάσος</a:t>
            </a:r>
            <a:r>
              <a:rPr lang="en-US" dirty="0" smtClean="0">
                <a:cs typeface="Calibri"/>
              </a:rPr>
              <a:t>)</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10</a:t>
            </a:fld>
            <a:endParaRPr lang="el-GR"/>
          </a:p>
        </p:txBody>
      </p:sp>
    </p:spTree>
    <p:extLst>
      <p:ext uri="{BB962C8B-B14F-4D97-AF65-F5344CB8AC3E}">
        <p14:creationId xmlns:p14="http://schemas.microsoft.com/office/powerpoint/2010/main" val="4010363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cs typeface="Calibri"/>
              </a:rPr>
              <a:t>Το 8</a:t>
            </a:r>
            <a:r>
              <a:rPr lang="en-US" dirty="0" smtClean="0">
                <a:cs typeface="Calibri"/>
              </a:rPr>
              <a:t>1</a:t>
            </a:r>
            <a:r>
              <a:rPr lang="el-GR" dirty="0" smtClean="0">
                <a:cs typeface="Calibri"/>
              </a:rPr>
              <a:t>% των μαθητών απάντησαν πως τους αρέσει το σχολείο ενώ </a:t>
            </a:r>
            <a:r>
              <a:rPr lang="el-GR" baseline="0" dirty="0" smtClean="0">
                <a:cs typeface="Calibri"/>
              </a:rPr>
              <a:t> το 29% απάντησε πως είτε δεν τους αρέσει είτε πως το βρίσκουν αδιάφορο (Νάσος)</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11</a:t>
            </a:fld>
            <a:endParaRPr lang="el-GR"/>
          </a:p>
        </p:txBody>
      </p:sp>
    </p:spTree>
    <p:extLst>
      <p:ext uri="{BB962C8B-B14F-4D97-AF65-F5344CB8AC3E}">
        <p14:creationId xmlns:p14="http://schemas.microsoft.com/office/powerpoint/2010/main" val="209776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smtClean="0">
                <a:cs typeface="Calibri"/>
              </a:rPr>
              <a:t>62</a:t>
            </a:r>
            <a:r>
              <a:rPr lang="el-GR" dirty="0" smtClean="0">
                <a:cs typeface="Calibri"/>
              </a:rPr>
              <a:t>% </a:t>
            </a:r>
            <a:r>
              <a:rPr lang="el-GR" dirty="0">
                <a:cs typeface="Calibri"/>
              </a:rPr>
              <a:t>των μαθητών </a:t>
            </a:r>
            <a:r>
              <a:rPr lang="el-GR" dirty="0" smtClean="0">
                <a:cs typeface="Calibri"/>
              </a:rPr>
              <a:t>έχει πάνω από 4 καλούς φίλους από το τμήμα του ενώ δυστυχώς ένα 2% των</a:t>
            </a:r>
            <a:r>
              <a:rPr lang="el-GR" baseline="0" dirty="0" smtClean="0">
                <a:cs typeface="Calibri"/>
              </a:rPr>
              <a:t> παιδιών απάντησε πως κανένας συμμαθητής τους δεν είναι φίλος τους</a:t>
            </a:r>
            <a:r>
              <a:rPr lang="el-GR" dirty="0" smtClean="0">
                <a:cs typeface="Calibri"/>
              </a:rPr>
              <a:t> (Νάσος)</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12</a:t>
            </a:fld>
            <a:endParaRPr lang="el-GR"/>
          </a:p>
        </p:txBody>
      </p:sp>
    </p:spTree>
    <p:extLst>
      <p:ext uri="{BB962C8B-B14F-4D97-AF65-F5344CB8AC3E}">
        <p14:creationId xmlns:p14="http://schemas.microsoft.com/office/powerpoint/2010/main" val="1215414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b="0" i="0" u="none" strike="noStrike" kern="1200" baseline="0" dirty="0" smtClean="0">
                <a:solidFill>
                  <a:schemeClr val="tx1"/>
                </a:solidFill>
                <a:latin typeface="+mn-lt"/>
                <a:ea typeface="+mn-ea"/>
                <a:cs typeface="+mn-cs"/>
              </a:rPr>
              <a:t>Το </a:t>
            </a:r>
            <a:r>
              <a:rPr lang="en-US" sz="1200" b="0" i="0" u="none" strike="noStrike" kern="1200" baseline="0" dirty="0" smtClean="0">
                <a:solidFill>
                  <a:schemeClr val="tx1"/>
                </a:solidFill>
                <a:latin typeface="+mn-lt"/>
                <a:ea typeface="+mn-ea"/>
                <a:cs typeface="+mn-cs"/>
              </a:rPr>
              <a:t>85</a:t>
            </a:r>
            <a:r>
              <a:rPr lang="el-GR" sz="1200" b="0" i="0" u="none" strike="noStrike" kern="1200" baseline="0" dirty="0" smtClean="0">
                <a:solidFill>
                  <a:schemeClr val="tx1"/>
                </a:solidFill>
                <a:latin typeface="+mn-lt"/>
                <a:ea typeface="+mn-ea"/>
                <a:cs typeface="+mn-cs"/>
              </a:rPr>
              <a:t>% των μαθητών γνώριζαν εκ των προτέρων τι είναι ο σχολικός εκφοβισμός απαντώντας πως είναι η επαναλαμβανόμενη λεκτική, σωματική και συναισθηματική βία</a:t>
            </a:r>
            <a:endParaRPr lang="en-US" sz="1200" b="0" i="0" u="none" strike="noStrike" kern="1200" baseline="0" dirty="0" smtClean="0">
              <a:solidFill>
                <a:schemeClr val="tx1"/>
              </a:solidFill>
              <a:latin typeface="+mn-lt"/>
              <a:ea typeface="+mn-ea"/>
              <a:cs typeface="+mn-cs"/>
            </a:endParaRPr>
          </a:p>
          <a:p>
            <a:r>
              <a:rPr lang="el-GR" dirty="0" smtClean="0"/>
              <a:t>(Μανώλης)</a:t>
            </a:r>
            <a:endParaRPr lang="el-GR" dirty="0"/>
          </a:p>
        </p:txBody>
      </p:sp>
      <p:sp>
        <p:nvSpPr>
          <p:cNvPr id="4" name="Θέση αριθμού διαφάνειας 3"/>
          <p:cNvSpPr>
            <a:spLocks noGrp="1"/>
          </p:cNvSpPr>
          <p:nvPr>
            <p:ph type="sldNum" sz="quarter" idx="5"/>
          </p:nvPr>
        </p:nvSpPr>
        <p:spPr/>
        <p:txBody>
          <a:bodyPr/>
          <a:lstStyle/>
          <a:p>
            <a:fld id="{6D554B25-D9AE-4CAB-9658-82B422E0B082}" type="slidenum">
              <a:rPr lang="el-GR"/>
              <a:t>13</a:t>
            </a:fld>
            <a:endParaRPr lang="el-GR"/>
          </a:p>
        </p:txBody>
      </p:sp>
    </p:spTree>
    <p:extLst>
      <p:ext uri="{BB962C8B-B14F-4D97-AF65-F5344CB8AC3E}">
        <p14:creationId xmlns:p14="http://schemas.microsoft.com/office/powerpoint/2010/main" val="1791569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cs typeface="Calibri"/>
              </a:rPr>
              <a:t>Αξίζει να σημειωθεί πως </a:t>
            </a:r>
            <a:r>
              <a:rPr lang="el-GR" dirty="0" smtClean="0">
                <a:cs typeface="Calibri"/>
              </a:rPr>
              <a:t>η λεκτική βία έρχεται</a:t>
            </a:r>
            <a:r>
              <a:rPr lang="el-GR" baseline="0" dirty="0" smtClean="0">
                <a:cs typeface="Calibri"/>
              </a:rPr>
              <a:t> πρώτη στα περιστατικά εκφοβισμού, στη συνέχεια έρχονται περιστατικά αποκλεισμού από παρέες και δραστηριότητες και το </a:t>
            </a:r>
            <a:r>
              <a:rPr lang="en-US" baseline="0" dirty="0" smtClean="0">
                <a:cs typeface="Calibri"/>
              </a:rPr>
              <a:t>cyber bullying </a:t>
            </a:r>
            <a:r>
              <a:rPr lang="el-GR" baseline="0" dirty="0" smtClean="0">
                <a:cs typeface="Calibri"/>
              </a:rPr>
              <a:t>έρχεται τελευταίο. (Μανώλης)</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14</a:t>
            </a:fld>
            <a:endParaRPr lang="el-GR"/>
          </a:p>
        </p:txBody>
      </p:sp>
    </p:spTree>
    <p:extLst>
      <p:ext uri="{BB962C8B-B14F-4D97-AF65-F5344CB8AC3E}">
        <p14:creationId xmlns:p14="http://schemas.microsoft.com/office/powerpoint/2010/main" val="1209029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cs typeface="Calibri"/>
              </a:rPr>
              <a:t>Τα δύο πιο έντονα συναισθήματα που προκαλούνται στα θύματα</a:t>
            </a:r>
            <a:r>
              <a:rPr lang="el-GR" baseline="0" dirty="0" smtClean="0">
                <a:cs typeface="Calibri"/>
              </a:rPr>
              <a:t> εκφοβισμού είναι η στενοχώρια και ο θυμός με ποσοστά 29 και 28 τις εκατό αντίστοιχα (Μανώλης)</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15</a:t>
            </a:fld>
            <a:endParaRPr lang="el-GR"/>
          </a:p>
        </p:txBody>
      </p:sp>
    </p:spTree>
    <p:extLst>
      <p:ext uri="{BB962C8B-B14F-4D97-AF65-F5344CB8AC3E}">
        <p14:creationId xmlns:p14="http://schemas.microsoft.com/office/powerpoint/2010/main" val="1209029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cs typeface="Calibri"/>
              </a:rPr>
              <a:t>Το 74% των μαθητών που απάντησαν πως έχουν υπάρξει δέκτες εκφοβισμού, δήλωσαν</a:t>
            </a:r>
            <a:r>
              <a:rPr lang="el-GR" baseline="0" dirty="0" smtClean="0">
                <a:cs typeface="Calibri"/>
              </a:rPr>
              <a:t> πως συνέβη στο σχολείο ενώ το 32% αυτών δήλωσαν πως τους την προκάλεσε κάποιος που θεωρούσαν φίλο</a:t>
            </a:r>
            <a:r>
              <a:rPr lang="el-GR" dirty="0" smtClean="0"/>
              <a:t> (Μανώλης)</a:t>
            </a:r>
            <a:endParaRPr lang="el-GR" dirty="0">
              <a:cs typeface="Calibri"/>
            </a:endParaRPr>
          </a:p>
          <a:p>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16</a:t>
            </a:fld>
            <a:endParaRPr lang="el-GR"/>
          </a:p>
        </p:txBody>
      </p:sp>
    </p:spTree>
    <p:extLst>
      <p:ext uri="{BB962C8B-B14F-4D97-AF65-F5344CB8AC3E}">
        <p14:creationId xmlns:p14="http://schemas.microsoft.com/office/powerpoint/2010/main" val="4079210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Το μεγαλύτερο ποσοστό των παιδιών μίλησαν</a:t>
            </a:r>
            <a:r>
              <a:rPr lang="el-GR" baseline="0" dirty="0" smtClean="0"/>
              <a:t> για το περιστατικό εκφοβισμού σε κάποιον ενήλικα και το 91% των παιδιών δέχθηκε συμπαράσταση και βοήθεια </a:t>
            </a:r>
            <a:r>
              <a:rPr lang="el-GR" dirty="0" smtClean="0"/>
              <a:t>(Κανταρτζής)</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17</a:t>
            </a:fld>
            <a:endParaRPr lang="el-GR"/>
          </a:p>
        </p:txBody>
      </p:sp>
    </p:spTree>
    <p:extLst>
      <p:ext uri="{BB962C8B-B14F-4D97-AF65-F5344CB8AC3E}">
        <p14:creationId xmlns:p14="http://schemas.microsoft.com/office/powerpoint/2010/main" val="155629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Το 54% των ερωτηθέντων έχουν υπάρξει μάρτυρες</a:t>
            </a:r>
            <a:r>
              <a:rPr lang="el-GR" baseline="0" dirty="0" smtClean="0"/>
              <a:t> σε επεισόδιο εκφοβισμού εντός και εκτός σχολείου με το μεγαλύτερο ποσοστό να βοηθά το θύμα, είτε με άμεση επέμβαση, είτε με συζήτηση και </a:t>
            </a:r>
            <a:r>
              <a:rPr lang="el-GR" baseline="0" dirty="0" err="1" smtClean="0"/>
              <a:t>συμβούλές</a:t>
            </a:r>
            <a:r>
              <a:rPr lang="el-GR" baseline="0" dirty="0" smtClean="0"/>
              <a:t>.</a:t>
            </a:r>
            <a:r>
              <a:rPr lang="el-GR" dirty="0" smtClean="0"/>
              <a:t> (Κανταρτζής)</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18</a:t>
            </a:fld>
            <a:endParaRPr lang="el-GR"/>
          </a:p>
        </p:txBody>
      </p:sp>
    </p:spTree>
    <p:extLst>
      <p:ext uri="{BB962C8B-B14F-4D97-AF65-F5344CB8AC3E}">
        <p14:creationId xmlns:p14="http://schemas.microsoft.com/office/powerpoint/2010/main" val="22859175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Οι περισσότεροι μαθητές δήλωσαν πως δεν έχουν προκαλέσει οι ίδιοι </a:t>
            </a:r>
            <a:r>
              <a:rPr lang="en-US" dirty="0" smtClean="0"/>
              <a:t>bullying </a:t>
            </a:r>
            <a:r>
              <a:rPr lang="el-GR" dirty="0" smtClean="0"/>
              <a:t>σε άλλο φίλο ή συμμαθητή τους, 110 παιδιά απάντησαν πως</a:t>
            </a:r>
            <a:r>
              <a:rPr lang="el-GR" baseline="0" dirty="0" smtClean="0"/>
              <a:t> το έχουν κάνει τουλάχιστον μία φορά ενώ 18 μαθητές δε θέλησαν να απαντήσουν στη συγκεκριμένη ερώτηση. </a:t>
            </a:r>
            <a:r>
              <a:rPr lang="el-GR" dirty="0" smtClean="0"/>
              <a:t>(Φίλιππος)</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19</a:t>
            </a:fld>
            <a:endParaRPr lang="el-GR"/>
          </a:p>
        </p:txBody>
      </p:sp>
    </p:spTree>
    <p:extLst>
      <p:ext uri="{BB962C8B-B14F-4D97-AF65-F5344CB8AC3E}">
        <p14:creationId xmlns:p14="http://schemas.microsoft.com/office/powerpoint/2010/main" val="6401048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0" i="0" u="none" strike="noStrike" kern="1200" baseline="0" dirty="0" smtClean="0">
                <a:solidFill>
                  <a:schemeClr val="tx1"/>
                </a:solidFill>
                <a:latin typeface="+mn-lt"/>
                <a:ea typeface="+mn-ea"/>
                <a:cs typeface="+mn-cs"/>
              </a:rPr>
              <a:t>Η μεγάλη πλειοψηφία </a:t>
            </a:r>
            <a:r>
              <a:rPr lang="en-US" sz="1200" b="0" i="0" u="none" strike="noStrike" kern="1200" baseline="0" dirty="0" smtClean="0">
                <a:solidFill>
                  <a:schemeClr val="tx1"/>
                </a:solidFill>
                <a:latin typeface="+mn-lt"/>
                <a:ea typeface="+mn-ea"/>
                <a:cs typeface="+mn-cs"/>
              </a:rPr>
              <a:t>85</a:t>
            </a:r>
            <a:r>
              <a:rPr lang="el-GR" sz="1200" b="0" i="0" u="none" strike="noStrike" kern="1200" baseline="0" dirty="0" smtClean="0">
                <a:solidFill>
                  <a:schemeClr val="tx1"/>
                </a:solidFill>
                <a:latin typeface="+mn-lt"/>
                <a:ea typeface="+mn-ea"/>
                <a:cs typeface="+mn-cs"/>
              </a:rPr>
              <a:t>% των μαθητών γνώριζαν εκ των προτέρων τι είναι ο σχολικός εκφοβισμός</a:t>
            </a:r>
            <a:endParaRPr lang="en-US" sz="1200" b="0" i="0" u="none" strike="noStrike" kern="1200" baseline="0" dirty="0" smtClean="0">
              <a:solidFill>
                <a:schemeClr val="tx1"/>
              </a:solidFill>
              <a:latin typeface="+mn-lt"/>
              <a:ea typeface="+mn-ea"/>
              <a:cs typeface="+mn-cs"/>
            </a:endParaRPr>
          </a:p>
          <a:p>
            <a:endParaRPr lang="el-GR" sz="1200" b="0" i="0" u="none" strike="noStrike" kern="1200" baseline="0" dirty="0" smtClean="0">
              <a:solidFill>
                <a:schemeClr val="tx1"/>
              </a:solidFill>
              <a:latin typeface="+mn-lt"/>
              <a:ea typeface="+mn-ea"/>
              <a:cs typeface="+mn-cs"/>
            </a:endParaRPr>
          </a:p>
          <a:p>
            <a:r>
              <a:rPr lang="el-GR" sz="1200" b="0" i="0" u="none" strike="noStrike" kern="1200" baseline="0" dirty="0" smtClean="0">
                <a:solidFill>
                  <a:schemeClr val="tx1"/>
                </a:solidFill>
                <a:latin typeface="+mn-lt"/>
                <a:ea typeface="+mn-ea"/>
                <a:cs typeface="+mn-cs"/>
              </a:rPr>
              <a:t>Το ποσοστό των μαθητών που δήλωσαν ότι υπήρξαν θύματα σχολικού εκφοβισμού μέχρι τη στιγμή της έρευνας ήταν 64% και περιλαμβάνει οποιαδήποτε μορφή σχολικού εκφοβισμού. </a:t>
            </a:r>
          </a:p>
          <a:p>
            <a:r>
              <a:rPr lang="el-GR" sz="1200" b="0" i="0" u="none" strike="noStrike" kern="1200" baseline="0" dirty="0" smtClean="0">
                <a:solidFill>
                  <a:schemeClr val="tx1"/>
                </a:solidFill>
                <a:latin typeface="+mn-lt"/>
                <a:ea typeface="+mn-ea"/>
                <a:cs typeface="+mn-cs"/>
              </a:rPr>
              <a:t> </a:t>
            </a:r>
          </a:p>
          <a:p>
            <a:r>
              <a:rPr lang="el-GR" sz="1200" b="0" i="0" u="none" strike="noStrike" kern="1200" baseline="0" dirty="0" smtClean="0">
                <a:solidFill>
                  <a:schemeClr val="tx1"/>
                </a:solidFill>
                <a:latin typeface="+mn-lt"/>
                <a:ea typeface="+mn-ea"/>
                <a:cs typeface="+mn-cs"/>
              </a:rPr>
              <a:t>Συγκεκριμένα τα περισσότερα περιστατικά σχολικού εκφοβισμού αφορούσαν την κοροϊδία και τη χρησιμοποίηση περιπαικτικών εκφράσεων. Δεύτερος στη σειρά ήρθε ο εσκεμμένος ή συχνός αποκλεισμός μαθητών από κοινωνικές δραστηριότητες και παρέες ενώ περιστατικά σωματικής βίας ήταν τα πιο χαμηλά με ποσοστό 12% . </a:t>
            </a:r>
          </a:p>
          <a:p>
            <a:endParaRPr lang="el-GR" sz="1200" b="0" i="0" u="none" strike="noStrike" kern="1200" baseline="0" dirty="0" smtClean="0">
              <a:solidFill>
                <a:schemeClr val="tx1"/>
              </a:solidFill>
              <a:latin typeface="+mn-lt"/>
              <a:ea typeface="+mn-ea"/>
              <a:cs typeface="+mn-cs"/>
            </a:endParaRPr>
          </a:p>
          <a:p>
            <a:r>
              <a:rPr lang="el-GR" sz="1200" b="0" i="0" u="none" strike="noStrike" kern="1200" baseline="0" dirty="0" smtClean="0">
                <a:solidFill>
                  <a:schemeClr val="tx1"/>
                </a:solidFill>
                <a:latin typeface="+mn-lt"/>
                <a:ea typeface="+mn-ea"/>
                <a:cs typeface="+mn-cs"/>
              </a:rPr>
              <a:t>Το μεγαλύτερο ποσοστό 81% των μαθητών που είναι θύτες ήταν αγόρια και 19% κορίτσια</a:t>
            </a:r>
          </a:p>
          <a:p>
            <a:endParaRPr lang="el-GR"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l-GR" sz="1200" b="0" i="0" u="none" strike="noStrike" kern="1200" baseline="0" dirty="0" smtClean="0">
                <a:solidFill>
                  <a:schemeClr val="tx1"/>
                </a:solidFill>
                <a:latin typeface="+mn-lt"/>
                <a:ea typeface="+mn-ea"/>
                <a:cs typeface="+mn-cs"/>
              </a:rPr>
              <a:t>Από τους μάρτυρες σε περιστατικά εκφοβισμού, το μεγαλύτερο ποσοστό βοήθησε με κάποιον τρόπο το θύμα ενώ δυστυχώς το 12% αδιαφόρησε. </a:t>
            </a:r>
          </a:p>
          <a:p>
            <a:endParaRPr lang="el-GR" sz="1200" b="0" i="0" u="none" strike="noStrike" kern="1200" baseline="0" dirty="0" smtClean="0">
              <a:solidFill>
                <a:schemeClr val="tx1"/>
              </a:solidFill>
              <a:latin typeface="+mn-lt"/>
              <a:ea typeface="+mn-ea"/>
              <a:cs typeface="+mn-cs"/>
            </a:endParaRPr>
          </a:p>
          <a:p>
            <a:endParaRPr lang="el-GR" sz="1200" b="0" i="0" u="none" strike="noStrike" kern="1200" baseline="0" dirty="0" smtClean="0">
              <a:solidFill>
                <a:schemeClr val="tx1"/>
              </a:solidFill>
              <a:latin typeface="+mn-lt"/>
              <a:ea typeface="+mn-ea"/>
              <a:cs typeface="+mn-cs"/>
            </a:endParaRPr>
          </a:p>
          <a:p>
            <a:r>
              <a:rPr lang="el-GR" dirty="0" smtClean="0"/>
              <a:t>(Φίλιππος)</a:t>
            </a:r>
            <a:endParaRPr lang="el-GR" dirty="0">
              <a:cs typeface="Calibri"/>
            </a:endParaRPr>
          </a:p>
          <a:p>
            <a:endParaRPr lang="el-GR" dirty="0">
              <a:cs typeface="Calibri"/>
            </a:endParaRPr>
          </a:p>
          <a:p>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20</a:t>
            </a:fld>
            <a:endParaRPr lang="el-GR"/>
          </a:p>
        </p:txBody>
      </p:sp>
    </p:spTree>
    <p:extLst>
      <p:ext uri="{BB962C8B-B14F-4D97-AF65-F5344CB8AC3E}">
        <p14:creationId xmlns:p14="http://schemas.microsoft.com/office/powerpoint/2010/main" val="878023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0" i="0" kern="1200" dirty="0" smtClean="0">
                <a:solidFill>
                  <a:schemeClr val="tx1"/>
                </a:solidFill>
                <a:effectLst/>
                <a:latin typeface="+mn-lt"/>
                <a:ea typeface="+mn-ea"/>
                <a:cs typeface="+mn-cs"/>
              </a:rPr>
              <a:t>Οι γονείς σε πρώτο βαθμό και φυσικά οι εκπαιδευτικοί, θα πρέπει να είναι ιδιαιτέρως προσεκτικοί, ώστε να συμβουλεύουν και να καθοδηγούν τα παιδιά στην πορεία τους μέσα στο σχολικό και γενικότερα στο κοινωνικό τους περιβάλλον. </a:t>
            </a:r>
          </a:p>
          <a:p>
            <a:r>
              <a:rPr lang="el-GR" sz="1200" b="0" i="0" kern="1200" dirty="0" smtClean="0">
                <a:solidFill>
                  <a:schemeClr val="tx1"/>
                </a:solidFill>
                <a:effectLst/>
                <a:latin typeface="+mn-lt"/>
                <a:ea typeface="+mn-ea"/>
                <a:cs typeface="+mn-cs"/>
              </a:rPr>
              <a:t>Το σημαντικότερο είναι εμείς τα παιδιά να νιώθουμε ασφάλεια ώστε να ζητάμε βοήθεια χωρίς φόβο όταν αντιμετωπίζουμε κάποιο πρόβλημα.</a:t>
            </a:r>
          </a:p>
          <a:p>
            <a:endParaRPr lang="el-GR" sz="1200" b="0" i="0" u="none" strike="noStrike" kern="1200" baseline="0" dirty="0" smtClean="0">
              <a:solidFill>
                <a:schemeClr val="tx1"/>
              </a:solidFill>
              <a:latin typeface="+mn-lt"/>
              <a:ea typeface="+mn-ea"/>
              <a:cs typeface="+mn-cs"/>
            </a:endParaRPr>
          </a:p>
          <a:p>
            <a:r>
              <a:rPr lang="el-GR" dirty="0" smtClean="0"/>
              <a:t> (Άρης)</a:t>
            </a:r>
            <a:endParaRPr lang="el-GR" dirty="0" smtClean="0">
              <a:cs typeface="Calibri"/>
            </a:endParaRPr>
          </a:p>
          <a:p>
            <a:endParaRPr lang="el-GR" dirty="0">
              <a:cs typeface="Calibri"/>
            </a:endParaRPr>
          </a:p>
          <a:p>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21</a:t>
            </a:fld>
            <a:endParaRPr lang="el-GR"/>
          </a:p>
        </p:txBody>
      </p:sp>
    </p:spTree>
    <p:extLst>
      <p:ext uri="{BB962C8B-B14F-4D97-AF65-F5344CB8AC3E}">
        <p14:creationId xmlns:p14="http://schemas.microsoft.com/office/powerpoint/2010/main" val="8780230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cs typeface="Calibri"/>
              </a:rPr>
              <a:t>Σας ευχαριστούμε πολύ για την προσοχή σας</a:t>
            </a:r>
            <a:r>
              <a:rPr lang="el-GR" dirty="0" smtClean="0">
                <a:cs typeface="Calibri"/>
              </a:rPr>
              <a:t>!!! (Άρης)</a:t>
            </a:r>
            <a:endParaRPr lang="el-GR" sz="1200" kern="1200" dirty="0">
              <a:solidFill>
                <a:schemeClr val="tx1"/>
              </a:solidFill>
              <a:effectLst/>
              <a:latin typeface="+mn-lt"/>
              <a:cs typeface="Calibri"/>
            </a:endParaRPr>
          </a:p>
        </p:txBody>
      </p:sp>
      <p:sp>
        <p:nvSpPr>
          <p:cNvPr id="4" name="Θέση αριθμού διαφάνειας 3"/>
          <p:cNvSpPr>
            <a:spLocks noGrp="1"/>
          </p:cNvSpPr>
          <p:nvPr>
            <p:ph type="sldNum" sz="quarter" idx="5"/>
          </p:nvPr>
        </p:nvSpPr>
        <p:spPr/>
        <p:txBody>
          <a:bodyPr/>
          <a:lstStyle/>
          <a:p>
            <a:fld id="{6D554B25-D9AE-4CAB-9658-82B422E0B082}" type="slidenum">
              <a:rPr lang="el-GR"/>
              <a:t>22</a:t>
            </a:fld>
            <a:endParaRPr lang="el-GR"/>
          </a:p>
        </p:txBody>
      </p:sp>
    </p:spTree>
    <p:extLst>
      <p:ext uri="{BB962C8B-B14F-4D97-AF65-F5344CB8AC3E}">
        <p14:creationId xmlns:p14="http://schemas.microsoft.com/office/powerpoint/2010/main" val="3745453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dirty="0"/>
              <a:t>Click to edit Master title style</a:t>
            </a:r>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73052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3663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dirty="0"/>
              <a:t>Click to edit Master title style</a:t>
            </a:r>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4145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dirty="0"/>
              <a:t>Click to edit Master title style</a:t>
            </a:r>
          </a:p>
        </p:txBody>
      </p:sp>
      <p:sp>
        <p:nvSpPr>
          <p:cNvPr id="3" name="Content Placeholder 2"/>
          <p:cNvSpPr>
            <a:spLocks noGrp="1"/>
          </p:cNvSpPr>
          <p:nvPr>
            <p:ph sz="half" idx="1"/>
          </p:nvPr>
        </p:nvSpPr>
        <p:spPr>
          <a:xfrm>
            <a:off x="1484312" y="2666999"/>
            <a:ext cx="4895055" cy="3124201"/>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607967" y="2667000"/>
            <a:ext cx="4895056" cy="3124200"/>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66515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60145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48237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6164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dirty="0"/>
              <a:t>Click to edit Master title style</a:t>
            </a:r>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83931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dirty="0"/>
              <a:t>Click to edit Master title style</a:t>
            </a:r>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64230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dirty="0"/>
              <a:t>Click to edit Master title style</a:t>
            </a:r>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79857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dirty="0"/>
              <a:t>Click to edit Master title style</a:t>
            </a:r>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597028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42215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dirty="0"/>
              <a:t>Click to edit Master title style</a:t>
            </a:r>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19209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835175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dirty="0"/>
              <a:t>Click to edit Master title style</a:t>
            </a:r>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40449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110748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3/29/2024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01867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3/29/2024</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79075760"/>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acoso-bullying-22.blogspot.com/"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chart" Target="../charts/chart10.xml"/><Relationship Id="rId4" Type="http://schemas.openxmlformats.org/officeDocument/2006/relationships/chart" Target="../charts/chart9.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hart" Target="../charts/chart12.xml"/><Relationship Id="rId4" Type="http://schemas.openxmlformats.org/officeDocument/2006/relationships/chart" Target="../charts/chart11.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chart" Target="../charts/chart14.xml"/><Relationship Id="rId4" Type="http://schemas.openxmlformats.org/officeDocument/2006/relationships/chart" Target="../charts/chart13.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chart" Target="../charts/chart16.xml"/><Relationship Id="rId4" Type="http://schemas.openxmlformats.org/officeDocument/2006/relationships/chart" Target="../charts/chart15.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p:cNvSpPr>
            <a:spLocks noGrp="1"/>
          </p:cNvSpPr>
          <p:nvPr>
            <p:ph type="ctrTitle"/>
          </p:nvPr>
        </p:nvSpPr>
        <p:spPr>
          <a:xfrm>
            <a:off x="6639611" y="753626"/>
            <a:ext cx="5081925" cy="3004145"/>
          </a:xfrm>
        </p:spPr>
        <p:txBody>
          <a:bodyPr vert="horz" lIns="91440" tIns="45720" rIns="91440" bIns="45720" rtlCol="0">
            <a:normAutofit/>
          </a:bodyPr>
          <a:lstStyle/>
          <a:p>
            <a:r>
              <a:rPr lang="el-GR" sz="4700" b="1" dirty="0">
                <a:latin typeface="Times New Roman"/>
                <a:cs typeface="Times New Roman"/>
              </a:rPr>
              <a:t>Σχολικός εκφοβισμός και </a:t>
            </a:r>
            <a:r>
              <a:rPr lang="en-US" sz="4700" b="1" dirty="0">
                <a:latin typeface="Times New Roman"/>
                <a:cs typeface="Times New Roman"/>
              </a:rPr>
              <a:t>πα</a:t>
            </a:r>
            <a:r>
              <a:rPr lang="en-US" sz="4700" b="1" dirty="0" err="1">
                <a:latin typeface="Times New Roman"/>
                <a:cs typeface="Times New Roman"/>
              </a:rPr>
              <a:t>ιδιά</a:t>
            </a:r>
            <a:r>
              <a:rPr lang="en-US" sz="4700" b="1" dirty="0">
                <a:latin typeface="Times New Roman"/>
                <a:cs typeface="Times New Roman"/>
              </a:rPr>
              <a:t> </a:t>
            </a:r>
            <a:r>
              <a:rPr lang="en-US" sz="4700" b="1" dirty="0" err="1">
                <a:latin typeface="Times New Roman"/>
                <a:cs typeface="Times New Roman"/>
              </a:rPr>
              <a:t>Δημοτικού</a:t>
            </a:r>
            <a:endParaRPr lang="el-GR" sz="4700" b="1" dirty="0" err="1">
              <a:latin typeface="Times New Roman"/>
              <a:cs typeface="Times New Roman"/>
            </a:endParaRPr>
          </a:p>
        </p:txBody>
      </p:sp>
      <p:sp>
        <p:nvSpPr>
          <p:cNvPr id="3" name="Υπότιτλος 2"/>
          <p:cNvSpPr>
            <a:spLocks noGrp="1"/>
          </p:cNvSpPr>
          <p:nvPr>
            <p:ph type="subTitle" idx="1"/>
          </p:nvPr>
        </p:nvSpPr>
        <p:spPr>
          <a:xfrm>
            <a:off x="6639611" y="3993618"/>
            <a:ext cx="5081926" cy="2045441"/>
          </a:xfrm>
        </p:spPr>
        <p:txBody>
          <a:bodyPr vert="horz" lIns="91440" tIns="45720" rIns="91440" bIns="45720" rtlCol="0" anchor="t">
            <a:normAutofit/>
          </a:bodyPr>
          <a:lstStyle/>
          <a:p>
            <a:r>
              <a:rPr lang="el-GR" dirty="0"/>
              <a:t>Μία έρευνα από τους μαθητές της ΣΤ΄ Τάξης</a:t>
            </a:r>
          </a:p>
          <a:p>
            <a:endParaRPr lang="el-GR"/>
          </a:p>
          <a:p>
            <a:endParaRPr lang="el-GR"/>
          </a:p>
          <a:p>
            <a:endParaRPr lang="el-GR"/>
          </a:p>
          <a:p>
            <a:endParaRPr lang="el-GR"/>
          </a:p>
        </p:txBody>
      </p:sp>
      <p:pic>
        <p:nvPicPr>
          <p:cNvPr id="5" name="Εικόνα 5" descr="Εικόνα που περιέχει σχεδίαση&#10;&#10;Η περιγραφή δημιουργήθηκε με πολύ υψηλή αξιοπιστία">
            <a:extLst>
              <a:ext uri="{FF2B5EF4-FFF2-40B4-BE49-F238E27FC236}">
                <a16:creationId xmlns:a16="http://schemas.microsoft.com/office/drawing/2014/main" xmlns="" id="{9AC79E7A-37CE-49AC-8129-659C65BA62AA}"/>
              </a:ext>
            </a:extLst>
          </p:cNvPr>
          <p:cNvPicPr>
            <a:picLocks noChangeAspect="1"/>
          </p:cNvPicPr>
          <p:nvPr/>
        </p:nvPicPr>
        <p:blipFill rotWithShape="1">
          <a:blip r:embed="rId3"/>
          <a:srcRect t="6320" r="2" b="4209"/>
          <a:stretch/>
        </p:blipFill>
        <p:spPr>
          <a:xfrm>
            <a:off x="3462220" y="2209665"/>
            <a:ext cx="2565029" cy="2565004"/>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sp>
        <p:nvSpPr>
          <p:cNvPr id="7" name="TextBox 6">
            <a:extLst>
              <a:ext uri="{FF2B5EF4-FFF2-40B4-BE49-F238E27FC236}">
                <a16:creationId xmlns:a16="http://schemas.microsoft.com/office/drawing/2014/main" xmlns="" id="{150A2BDB-F06B-4745-B546-37D908555483}"/>
              </a:ext>
            </a:extLst>
          </p:cNvPr>
          <p:cNvSpPr txBox="1"/>
          <p:nvPr/>
        </p:nvSpPr>
        <p:spPr>
          <a:xfrm>
            <a:off x="6130083" y="6301270"/>
            <a:ext cx="61096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l-GR" dirty="0">
                <a:ea typeface="+mn-lt"/>
                <a:cs typeface="+mn-lt"/>
              </a:rPr>
              <a:t>16ο Μαθητικό Συνέδριο Πληροφορικής</a:t>
            </a:r>
            <a:endParaRPr lang="el-GR" dirty="0"/>
          </a:p>
        </p:txBody>
      </p:sp>
    </p:spTree>
    <p:extLst>
      <p:ext uri="{BB962C8B-B14F-4D97-AF65-F5344CB8AC3E}">
        <p14:creationId xmlns:p14="http://schemas.microsoft.com/office/powerpoint/2010/main" val="2325122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C616B3DC-C165-433D-9187-62DCC0E317D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46100" y="-4763"/>
            <a:ext cx="5014912" cy="6862763"/>
            <a:chOff x="2928938" y="-4763"/>
            <a:chExt cx="5014912" cy="6862763"/>
          </a:xfrm>
        </p:grpSpPr>
        <p:sp>
          <p:nvSpPr>
            <p:cNvPr id="7" name="Freeform 6">
              <a:extLst>
                <a:ext uri="{FF2B5EF4-FFF2-40B4-BE49-F238E27FC236}">
                  <a16:creationId xmlns:a16="http://schemas.microsoft.com/office/drawing/2014/main" xmlns="" id="{97E1BF84-9824-4B0E-98DF-F0F7181DD06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2" name="Freeform 7">
              <a:extLst>
                <a:ext uri="{FF2B5EF4-FFF2-40B4-BE49-F238E27FC236}">
                  <a16:creationId xmlns:a16="http://schemas.microsoft.com/office/drawing/2014/main" xmlns="" id="{A85FA340-7392-4303-9707-A12F45A46F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3" name="Freeform 9">
              <a:extLst>
                <a:ext uri="{FF2B5EF4-FFF2-40B4-BE49-F238E27FC236}">
                  <a16:creationId xmlns:a16="http://schemas.microsoft.com/office/drawing/2014/main" xmlns="" id="{758A9051-2BD9-4868-8B84-344752FA2F6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4" name="Freeform 10">
              <a:extLst>
                <a:ext uri="{FF2B5EF4-FFF2-40B4-BE49-F238E27FC236}">
                  <a16:creationId xmlns:a16="http://schemas.microsoft.com/office/drawing/2014/main" xmlns="" id="{58264C49-3539-4CBD-8F11-1106C8B878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5" name="Freeform 11">
              <a:extLst>
                <a:ext uri="{FF2B5EF4-FFF2-40B4-BE49-F238E27FC236}">
                  <a16:creationId xmlns:a16="http://schemas.microsoft.com/office/drawing/2014/main" xmlns="" id="{DE862133-5C7E-4B32-9786-0B33BC51A75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6" name="Freeform 12">
              <a:extLst>
                <a:ext uri="{FF2B5EF4-FFF2-40B4-BE49-F238E27FC236}">
                  <a16:creationId xmlns:a16="http://schemas.microsoft.com/office/drawing/2014/main" xmlns="" id="{90925F6C-DF03-4707-9176-6049F049B5A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18" name="Rectangle 17">
            <a:extLst>
              <a:ext uri="{FF2B5EF4-FFF2-40B4-BE49-F238E27FC236}">
                <a16:creationId xmlns:a16="http://schemas.microsoft.com/office/drawing/2014/main" xmlns="" id="{6C686317-9C96-4A02-88CE-7319FF5905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xmlns="" id="{547B3B20-D117-4F53-8A38-4B581DED2C3E}"/>
              </a:ext>
            </a:extLst>
          </p:cNvPr>
          <p:cNvSpPr>
            <a:spLocks noGrp="1"/>
          </p:cNvSpPr>
          <p:nvPr>
            <p:ph type="title"/>
          </p:nvPr>
        </p:nvSpPr>
        <p:spPr>
          <a:xfrm>
            <a:off x="6580632" y="648930"/>
            <a:ext cx="4922391" cy="3347337"/>
          </a:xfrm>
        </p:spPr>
        <p:txBody>
          <a:bodyPr vert="horz" lIns="91440" tIns="45720" rIns="91440" bIns="45720" rtlCol="0" anchor="b">
            <a:normAutofit/>
          </a:bodyPr>
          <a:lstStyle/>
          <a:p>
            <a:r>
              <a:rPr lang="en-US" sz="6000" dirty="0" err="1"/>
              <a:t>Αφορμή</a:t>
            </a:r>
            <a:endParaRPr lang="en-US" sz="6000" dirty="0"/>
          </a:p>
        </p:txBody>
      </p:sp>
      <p:sp>
        <p:nvSpPr>
          <p:cNvPr id="3" name="Θέση κειμένου 2">
            <a:extLst>
              <a:ext uri="{FF2B5EF4-FFF2-40B4-BE49-F238E27FC236}">
                <a16:creationId xmlns:a16="http://schemas.microsoft.com/office/drawing/2014/main" xmlns="" id="{ABC42FDA-ABC7-46DA-9850-B00C103B58DC}"/>
              </a:ext>
            </a:extLst>
          </p:cNvPr>
          <p:cNvSpPr>
            <a:spLocks noGrp="1"/>
          </p:cNvSpPr>
          <p:nvPr>
            <p:ph type="body" idx="1"/>
          </p:nvPr>
        </p:nvSpPr>
        <p:spPr>
          <a:xfrm>
            <a:off x="6580632" y="3996267"/>
            <a:ext cx="4922391" cy="1887008"/>
          </a:xfrm>
        </p:spPr>
        <p:txBody>
          <a:bodyPr vert="horz" lIns="91440" tIns="45720" rIns="91440" bIns="45720" rtlCol="0" anchor="t">
            <a:normAutofit/>
          </a:bodyPr>
          <a:lstStyle/>
          <a:p>
            <a:r>
              <a:rPr lang="en-US" sz="3200" dirty="0" err="1"/>
              <a:t>Ημέρ</a:t>
            </a:r>
            <a:r>
              <a:rPr lang="en-US" sz="3200" dirty="0"/>
              <a:t>α Ασφαλούς Διαδικτύου </a:t>
            </a:r>
            <a:r>
              <a:rPr lang="en-US" sz="3200" dirty="0" smtClean="0"/>
              <a:t>202</a:t>
            </a:r>
            <a:r>
              <a:rPr lang="el-GR" sz="3200" dirty="0" smtClean="0"/>
              <a:t>4</a:t>
            </a:r>
            <a:endParaRPr lang="en-US" sz="3200" dirty="0"/>
          </a:p>
        </p:txBody>
      </p:sp>
      <p:grpSp>
        <p:nvGrpSpPr>
          <p:cNvPr id="20" name="Group 19">
            <a:extLst>
              <a:ext uri="{FF2B5EF4-FFF2-40B4-BE49-F238E27FC236}">
                <a16:creationId xmlns:a16="http://schemas.microsoft.com/office/drawing/2014/main" xmlns="" id="{E0E25B5C-98A3-47D8-A4D7-10C2E175898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86714" y="-4763"/>
            <a:ext cx="5014912" cy="6862763"/>
            <a:chOff x="2928938" y="-4763"/>
            <a:chExt cx="5014912" cy="6862763"/>
          </a:xfrm>
        </p:grpSpPr>
        <p:sp>
          <p:nvSpPr>
            <p:cNvPr id="8" name="Freeform 6">
              <a:extLst>
                <a:ext uri="{FF2B5EF4-FFF2-40B4-BE49-F238E27FC236}">
                  <a16:creationId xmlns:a16="http://schemas.microsoft.com/office/drawing/2014/main" xmlns="" id="{FECB3374-15F5-40C2-95B4-0FCF10849F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2" name="Freeform 7">
              <a:extLst>
                <a:ext uri="{FF2B5EF4-FFF2-40B4-BE49-F238E27FC236}">
                  <a16:creationId xmlns:a16="http://schemas.microsoft.com/office/drawing/2014/main" xmlns="" id="{E762314F-F556-4403-BAA1-AF8A3BED3EF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9" name="Freeform 25">
              <a:extLst>
                <a:ext uri="{FF2B5EF4-FFF2-40B4-BE49-F238E27FC236}">
                  <a16:creationId xmlns:a16="http://schemas.microsoft.com/office/drawing/2014/main" xmlns="" id="{02EDEF56-2F86-4867-986A-5AFB8EC078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4" name="Freeform 26">
              <a:extLst>
                <a:ext uri="{FF2B5EF4-FFF2-40B4-BE49-F238E27FC236}">
                  <a16:creationId xmlns:a16="http://schemas.microsoft.com/office/drawing/2014/main" xmlns="" id="{51BE63E6-C24A-43FA-93F5-475F550ABE5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5" name="Freeform 27">
              <a:extLst>
                <a:ext uri="{FF2B5EF4-FFF2-40B4-BE49-F238E27FC236}">
                  <a16:creationId xmlns:a16="http://schemas.microsoft.com/office/drawing/2014/main" xmlns="" id="{9639DAAA-46FE-401C-BB78-B7A9AF33C04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6" name="Freeform 28">
              <a:extLst>
                <a:ext uri="{FF2B5EF4-FFF2-40B4-BE49-F238E27FC236}">
                  <a16:creationId xmlns:a16="http://schemas.microsoft.com/office/drawing/2014/main" xmlns="" id="{D5EFBD2C-94D5-43D0-B2FE-E390BD3F344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pic>
        <p:nvPicPr>
          <p:cNvPr id="3076" name="Picture 4" descr="saferinternet4kids | e-parenting"/>
          <p:cNvPicPr>
            <a:picLocks noChangeAspect="1" noChangeArrowheads="1"/>
          </p:cNvPicPr>
          <p:nvPr/>
        </p:nvPicPr>
        <p:blipFill rotWithShape="1">
          <a:blip r:embed="rId4">
            <a:extLst>
              <a:ext uri="{28A0092B-C50C-407E-A947-70E740481C1C}">
                <a14:useLocalDpi xmlns:a14="http://schemas.microsoft.com/office/drawing/2010/main" val="0"/>
              </a:ext>
            </a:extLst>
          </a:blip>
          <a:srcRect l="8052" t="31557" r="6819" b="30000"/>
          <a:stretch/>
        </p:blipFill>
        <p:spPr bwMode="auto">
          <a:xfrm>
            <a:off x="1516062" y="2778125"/>
            <a:ext cx="6018266" cy="2347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6661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225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750"/>
                            </p:stCondLst>
                            <p:childTnLst>
                              <p:par>
                                <p:cTn id="10" presetID="10" presetClass="entr" presetSubtype="0" fill="hold" nodeType="afterEffect">
                                  <p:stCondLst>
                                    <p:cond delay="1000"/>
                                  </p:stCondLst>
                                  <p:childTnLst>
                                    <p:set>
                                      <p:cBhvr>
                                        <p:cTn id="11" dur="1" fill="hold">
                                          <p:stCondLst>
                                            <p:cond delay="0"/>
                                          </p:stCondLst>
                                        </p:cTn>
                                        <p:tgtEl>
                                          <p:spTgt spid="3076"/>
                                        </p:tgtEl>
                                        <p:attrNameLst>
                                          <p:attrName>style.visibility</p:attrName>
                                        </p:attrNameLst>
                                      </p:cBhvr>
                                      <p:to>
                                        <p:strVal val="visible"/>
                                      </p:to>
                                    </p:set>
                                    <p:animEffect transition="in" filter="fade">
                                      <p:cBhvr>
                                        <p:cTn id="12" dur="75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1094BB8F-3D6B-4311-9CC2-BAAED54FF268}"/>
              </a:ext>
            </a:extLst>
          </p:cNvPr>
          <p:cNvSpPr>
            <a:spLocks noGrp="1"/>
          </p:cNvSpPr>
          <p:nvPr>
            <p:ph type="title"/>
          </p:nvPr>
        </p:nvSpPr>
        <p:spPr>
          <a:xfrm>
            <a:off x="1753496" y="685800"/>
            <a:ext cx="2543201" cy="1752599"/>
          </a:xfrm>
        </p:spPr>
        <p:txBody>
          <a:bodyPr vert="horz" lIns="91440" tIns="45720" rIns="91440" bIns="45720" rtlCol="0" anchor="b">
            <a:normAutofit/>
          </a:bodyPr>
          <a:lstStyle/>
          <a:p>
            <a:pPr algn="l"/>
            <a:r>
              <a:rPr lang="el-GR" sz="3000" i="1" dirty="0">
                <a:latin typeface="Times New Roman"/>
                <a:cs typeface="Times New Roman"/>
              </a:rPr>
              <a:t>Σχολικός </a:t>
            </a:r>
            <a:r>
              <a:rPr lang="el-GR" sz="3000" i="1" dirty="0" smtClean="0">
                <a:latin typeface="Times New Roman"/>
                <a:cs typeface="Times New Roman"/>
              </a:rPr>
              <a:t>εκφοβισμός </a:t>
            </a:r>
            <a:r>
              <a:rPr lang="el-GR" sz="3000" i="1" dirty="0">
                <a:latin typeface="Times New Roman"/>
                <a:cs typeface="Times New Roman"/>
              </a:rPr>
              <a:t>- Ορισμοί</a:t>
            </a:r>
          </a:p>
        </p:txBody>
      </p:sp>
      <p:sp>
        <p:nvSpPr>
          <p:cNvPr id="26" name="Content Placeholder 25">
            <a:extLst>
              <a:ext uri="{FF2B5EF4-FFF2-40B4-BE49-F238E27FC236}">
                <a16:creationId xmlns:a16="http://schemas.microsoft.com/office/drawing/2014/main" xmlns="" id="{BFFA633E-B000-425F-977C-D35F60BA9DE6}"/>
              </a:ext>
            </a:extLst>
          </p:cNvPr>
          <p:cNvSpPr>
            <a:spLocks noGrp="1"/>
          </p:cNvSpPr>
          <p:nvPr>
            <p:ph idx="1"/>
          </p:nvPr>
        </p:nvSpPr>
        <p:spPr>
          <a:xfrm>
            <a:off x="1484309" y="2666999"/>
            <a:ext cx="5638496" cy="3657601"/>
          </a:xfrm>
        </p:spPr>
        <p:txBody>
          <a:bodyPr vert="horz" lIns="91440" tIns="45720" rIns="91440" bIns="45720" rtlCol="0" anchor="t">
            <a:normAutofit/>
          </a:bodyPr>
          <a:lstStyle/>
          <a:p>
            <a:pPr>
              <a:lnSpc>
                <a:spcPct val="90000"/>
              </a:lnSpc>
            </a:pPr>
            <a:r>
              <a:rPr lang="en-US" sz="2000" dirty="0">
                <a:latin typeface="Calibri"/>
              </a:rPr>
              <a:t>φα</a:t>
            </a:r>
            <a:r>
              <a:rPr lang="en-US" sz="2000" dirty="0" err="1">
                <a:latin typeface="Calibri"/>
              </a:rPr>
              <a:t>ινόμενο</a:t>
            </a:r>
            <a:r>
              <a:rPr lang="en-US" sz="2000" dirty="0">
                <a:latin typeface="Calibri"/>
              </a:rPr>
              <a:t> </a:t>
            </a:r>
            <a:r>
              <a:rPr lang="en-US" sz="2000" dirty="0" err="1">
                <a:latin typeface="Calibri"/>
              </a:rPr>
              <a:t>νε</a:t>
            </a:r>
            <a:r>
              <a:rPr lang="en-US" sz="2000" dirty="0">
                <a:latin typeface="Calibri"/>
              </a:rPr>
              <a:t>α</a:t>
            </a:r>
            <a:r>
              <a:rPr lang="en-US" sz="2000" dirty="0" err="1">
                <a:latin typeface="Calibri"/>
              </a:rPr>
              <a:t>νικής</a:t>
            </a:r>
            <a:r>
              <a:rPr lang="en-US" sz="2000" dirty="0">
                <a:latin typeface="Calibri"/>
              </a:rPr>
              <a:t> παραβα</a:t>
            </a:r>
            <a:r>
              <a:rPr lang="en-US" sz="2000" dirty="0" err="1">
                <a:latin typeface="Calibri"/>
              </a:rPr>
              <a:t>τικότητ</a:t>
            </a:r>
            <a:r>
              <a:rPr lang="en-US" sz="2000" dirty="0">
                <a:latin typeface="Calibri"/>
              </a:rPr>
              <a:t>ας</a:t>
            </a:r>
          </a:p>
          <a:p>
            <a:pPr>
              <a:lnSpc>
                <a:spcPct val="90000"/>
              </a:lnSpc>
              <a:buClr>
                <a:srgbClr val="B96C11"/>
              </a:buClr>
            </a:pPr>
            <a:r>
              <a:rPr lang="en-US" sz="2000" dirty="0">
                <a:latin typeface="Calibri"/>
                <a:cs typeface="Calibri"/>
              </a:rPr>
              <a:t>χαρα</a:t>
            </a:r>
            <a:r>
              <a:rPr lang="en-US" sz="2000" dirty="0" err="1">
                <a:latin typeface="Calibri"/>
                <a:cs typeface="Calibri"/>
              </a:rPr>
              <a:t>κτηριστικό</a:t>
            </a:r>
            <a:r>
              <a:rPr lang="en-US" sz="2000" dirty="0">
                <a:latin typeface="Calibri"/>
                <a:cs typeface="Calibri"/>
              </a:rPr>
              <a:t> </a:t>
            </a:r>
            <a:r>
              <a:rPr lang="en-US" sz="2000" dirty="0" err="1">
                <a:latin typeface="Calibri"/>
                <a:cs typeface="Calibri"/>
              </a:rPr>
              <a:t>του</a:t>
            </a:r>
            <a:r>
              <a:rPr lang="en-US" sz="2000" dirty="0">
                <a:latin typeface="Calibri"/>
                <a:cs typeface="Calibri"/>
              </a:rPr>
              <a:t> </a:t>
            </a:r>
            <a:r>
              <a:rPr lang="en-US" sz="2000" dirty="0" err="1">
                <a:latin typeface="Calibri"/>
                <a:cs typeface="Calibri"/>
              </a:rPr>
              <a:t>είν</a:t>
            </a:r>
            <a:r>
              <a:rPr lang="en-US" sz="2000" dirty="0">
                <a:latin typeface="Calibri"/>
                <a:cs typeface="Calibri"/>
              </a:rPr>
              <a:t>αι η χρήση βίας μεταξύ μαθητών ή </a:t>
            </a:r>
            <a:r>
              <a:rPr lang="en-US" sz="2000" dirty="0" smtClean="0">
                <a:latin typeface="Calibri"/>
                <a:cs typeface="Calibri"/>
              </a:rPr>
              <a:t>συνομήλικων</a:t>
            </a:r>
            <a:r>
              <a:rPr lang="en-US" sz="2000" dirty="0">
                <a:latin typeface="Calibri"/>
                <a:cs typeface="Calibri"/>
              </a:rPr>
              <a:t> παιδιών με στόχο να προκληθεί πόνος ή αναστάτωση</a:t>
            </a:r>
          </a:p>
          <a:p>
            <a:pPr>
              <a:lnSpc>
                <a:spcPct val="90000"/>
              </a:lnSpc>
              <a:buClr>
                <a:srgbClr val="B96C11"/>
              </a:buClr>
            </a:pPr>
            <a:r>
              <a:rPr lang="en-US" sz="2000" dirty="0" err="1">
                <a:latin typeface="Calibri"/>
                <a:cs typeface="Calibri"/>
              </a:rPr>
              <a:t>εκδήλωση</a:t>
            </a:r>
            <a:r>
              <a:rPr lang="en-US" sz="2000" dirty="0">
                <a:latin typeface="Calibri"/>
                <a:cs typeface="Calibri"/>
              </a:rPr>
              <a:t> παραβα</a:t>
            </a:r>
            <a:r>
              <a:rPr lang="en-US" sz="2000" dirty="0" err="1">
                <a:latin typeface="Calibri"/>
                <a:cs typeface="Calibri"/>
              </a:rPr>
              <a:t>τικής</a:t>
            </a:r>
            <a:r>
              <a:rPr lang="en-US" sz="2000" dirty="0">
                <a:latin typeface="Calibri"/>
                <a:cs typeface="Calibri"/>
              </a:rPr>
              <a:t> </a:t>
            </a:r>
            <a:r>
              <a:rPr lang="en-US" sz="2000" dirty="0" err="1">
                <a:latin typeface="Calibri"/>
                <a:cs typeface="Calibri"/>
              </a:rPr>
              <a:t>συμ</a:t>
            </a:r>
            <a:r>
              <a:rPr lang="en-US" sz="2000" dirty="0">
                <a:latin typeface="Calibri"/>
                <a:cs typeface="Calibri"/>
              </a:rPr>
              <a:t>π</a:t>
            </a:r>
            <a:r>
              <a:rPr lang="en-US" sz="2000" dirty="0" err="1">
                <a:latin typeface="Calibri"/>
                <a:cs typeface="Calibri"/>
              </a:rPr>
              <a:t>εριφοράς</a:t>
            </a:r>
            <a:r>
              <a:rPr lang="en-US" sz="2000" dirty="0">
                <a:latin typeface="Calibri"/>
                <a:cs typeface="Calibri"/>
              </a:rPr>
              <a:t> </a:t>
            </a:r>
            <a:r>
              <a:rPr lang="en-US" sz="2000" dirty="0" err="1">
                <a:latin typeface="Calibri"/>
                <a:cs typeface="Calibri"/>
              </a:rPr>
              <a:t>με</a:t>
            </a:r>
            <a:r>
              <a:rPr lang="en-US" sz="2000" dirty="0">
                <a:latin typeface="Calibri"/>
                <a:cs typeface="Calibri"/>
              </a:rPr>
              <a:t> </a:t>
            </a:r>
            <a:r>
              <a:rPr lang="en-US" sz="2000" dirty="0" err="1">
                <a:latin typeface="Calibri"/>
                <a:cs typeface="Calibri"/>
              </a:rPr>
              <a:t>στόχο</a:t>
            </a:r>
            <a:r>
              <a:rPr lang="en-US" sz="2000" dirty="0">
                <a:latin typeface="Calibri"/>
                <a:cs typeface="Calibri"/>
              </a:rPr>
              <a:t> </a:t>
            </a:r>
            <a:r>
              <a:rPr lang="en-US" sz="2000" dirty="0" err="1">
                <a:latin typeface="Calibri"/>
                <a:cs typeface="Calibri"/>
              </a:rPr>
              <a:t>άτομ</a:t>
            </a:r>
            <a:r>
              <a:rPr lang="en-US" sz="2000" dirty="0">
                <a:latin typeface="Calibri"/>
                <a:cs typeface="Calibri"/>
              </a:rPr>
              <a:t>α π</a:t>
            </a:r>
            <a:r>
              <a:rPr lang="en-US" sz="2000" dirty="0" err="1">
                <a:latin typeface="Calibri"/>
                <a:cs typeface="Calibri"/>
              </a:rPr>
              <a:t>ου</a:t>
            </a:r>
            <a:r>
              <a:rPr lang="en-US" sz="2000" dirty="0">
                <a:latin typeface="Calibri"/>
                <a:cs typeface="Calibri"/>
              </a:rPr>
              <a:t> </a:t>
            </a:r>
            <a:r>
              <a:rPr lang="en-US" sz="2000" dirty="0" err="1">
                <a:latin typeface="Calibri"/>
                <a:cs typeface="Calibri"/>
              </a:rPr>
              <a:t>είν</a:t>
            </a:r>
            <a:r>
              <a:rPr lang="en-US" sz="2000" dirty="0">
                <a:latin typeface="Calibri"/>
                <a:cs typeface="Calibri"/>
              </a:rPr>
              <a:t>αι </a:t>
            </a:r>
            <a:r>
              <a:rPr lang="en-US" sz="2000" dirty="0" err="1">
                <a:latin typeface="Calibri"/>
                <a:cs typeface="Calibri"/>
              </a:rPr>
              <a:t>δύσκολο</a:t>
            </a:r>
            <a:r>
              <a:rPr lang="en-US" sz="2000" dirty="0">
                <a:latin typeface="Calibri"/>
                <a:cs typeface="Calibri"/>
              </a:rPr>
              <a:t> να υπ</a:t>
            </a:r>
            <a:r>
              <a:rPr lang="en-US" sz="2000" dirty="0" err="1">
                <a:latin typeface="Calibri"/>
                <a:cs typeface="Calibri"/>
              </a:rPr>
              <a:t>ερ</a:t>
            </a:r>
            <a:r>
              <a:rPr lang="en-US" sz="2000" dirty="0">
                <a:latin typeface="Calibri"/>
                <a:cs typeface="Calibri"/>
              </a:rPr>
              <a:t>ασπ</a:t>
            </a:r>
            <a:r>
              <a:rPr lang="en-US" sz="2000" dirty="0" err="1">
                <a:latin typeface="Calibri"/>
                <a:cs typeface="Calibri"/>
              </a:rPr>
              <a:t>ιστούν</a:t>
            </a:r>
            <a:r>
              <a:rPr lang="en-US" sz="2000" dirty="0">
                <a:latin typeface="Calibri"/>
                <a:cs typeface="Calibri"/>
              </a:rPr>
              <a:t> </a:t>
            </a:r>
            <a:r>
              <a:rPr lang="en-US" sz="2000" dirty="0" err="1">
                <a:latin typeface="Calibri"/>
                <a:cs typeface="Calibri"/>
              </a:rPr>
              <a:t>τον</a:t>
            </a:r>
            <a:r>
              <a:rPr lang="en-US" sz="2000" dirty="0">
                <a:latin typeface="Calibri"/>
                <a:cs typeface="Calibri"/>
              </a:rPr>
              <a:t> εα</a:t>
            </a:r>
            <a:r>
              <a:rPr lang="en-US" sz="2000" dirty="0" err="1">
                <a:latin typeface="Calibri"/>
                <a:cs typeface="Calibri"/>
              </a:rPr>
              <a:t>υτό</a:t>
            </a:r>
            <a:r>
              <a:rPr lang="en-US" sz="2000" dirty="0">
                <a:latin typeface="Calibri"/>
                <a:cs typeface="Calibri"/>
              </a:rPr>
              <a:t> </a:t>
            </a:r>
            <a:r>
              <a:rPr lang="en-US" sz="2000" dirty="0" err="1">
                <a:latin typeface="Calibri"/>
                <a:cs typeface="Calibri"/>
              </a:rPr>
              <a:t>τους</a:t>
            </a:r>
            <a:r>
              <a:rPr lang="en-US" sz="2000" dirty="0">
                <a:latin typeface="Calibri"/>
                <a:cs typeface="Calibri"/>
              </a:rPr>
              <a:t>. </a:t>
            </a:r>
          </a:p>
          <a:p>
            <a:pPr>
              <a:lnSpc>
                <a:spcPct val="90000"/>
              </a:lnSpc>
              <a:buClr>
                <a:srgbClr val="B96C11"/>
              </a:buClr>
            </a:pPr>
            <a:endParaRPr lang="en-US" sz="1200" dirty="0">
              <a:latin typeface="Calibri"/>
              <a:cs typeface="Calibri"/>
            </a:endParaRPr>
          </a:p>
          <a:p>
            <a:pPr>
              <a:lnSpc>
                <a:spcPct val="90000"/>
              </a:lnSpc>
              <a:buClr>
                <a:srgbClr val="B96C11"/>
              </a:buClr>
            </a:pPr>
            <a:endParaRPr lang="en-US" dirty="0">
              <a:latin typeface="Calibri"/>
              <a:cs typeface="Calibri"/>
            </a:endParaRPr>
          </a:p>
          <a:p>
            <a:pPr>
              <a:lnSpc>
                <a:spcPct val="90000"/>
              </a:lnSpc>
              <a:buClr>
                <a:srgbClr val="B96C11"/>
              </a:buClr>
            </a:pPr>
            <a:endParaRPr lang="en-US" dirty="0">
              <a:latin typeface="Calibri"/>
              <a:cs typeface="Calibri"/>
            </a:endParaRPr>
          </a:p>
        </p:txBody>
      </p:sp>
      <p:pic>
        <p:nvPicPr>
          <p:cNvPr id="4" name="Εικόνα 4">
            <a:extLst>
              <a:ext uri="{FF2B5EF4-FFF2-40B4-BE49-F238E27FC236}">
                <a16:creationId xmlns:a16="http://schemas.microsoft.com/office/drawing/2014/main" xmlns="" id="{F6EAE03A-8B39-8800-682F-A6E91021BC07}"/>
              </a:ext>
            </a:extLst>
          </p:cNvPr>
          <p:cNvPicPr>
            <a:picLocks noChangeAspect="1"/>
          </p:cNvPicPr>
          <p:nvPr/>
        </p:nvPicPr>
        <p:blipFill rotWithShape="1">
          <a:blip r:embed="rId4">
            <a:extLst>
              <a:ext uri="{837473B0-CC2E-450A-ABE3-18F120FF3D39}">
                <a1611:picAttrSrcUrl xmlns:a1611="http://schemas.microsoft.com/office/drawing/2016/11/main" xmlns="" r:id="rId5"/>
              </a:ext>
            </a:extLst>
          </a:blip>
          <a:srcRect l="4272" r="4272"/>
          <a:stretch/>
        </p:blipFill>
        <p:spPr>
          <a:xfrm>
            <a:off x="7122805" y="2551781"/>
            <a:ext cx="4225311" cy="3080030"/>
          </a:xfrm>
          <a:prstGeom prst="rect">
            <a:avLst/>
          </a:prstGeom>
        </p:spPr>
      </p:pic>
    </p:spTree>
    <p:extLst>
      <p:ext uri="{BB962C8B-B14F-4D97-AF65-F5344CB8AC3E}">
        <p14:creationId xmlns:p14="http://schemas.microsoft.com/office/powerpoint/2010/main" val="965598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750"/>
                            </p:stCondLst>
                            <p:childTnLst>
                              <p:par>
                                <p:cTn id="9" presetID="10" presetClass="entr" presetSubtype="0" fill="hold" nodeType="afterEffect">
                                  <p:stCondLst>
                                    <p:cond delay="1750"/>
                                  </p:stCondLst>
                                  <p:childTnLst>
                                    <p:set>
                                      <p:cBhvr>
                                        <p:cTn id="10" dur="1" fill="hold">
                                          <p:stCondLst>
                                            <p:cond delay="0"/>
                                          </p:stCondLst>
                                        </p:cTn>
                                        <p:tgtEl>
                                          <p:spTgt spid="26">
                                            <p:txEl>
                                              <p:pRg st="0" end="0"/>
                                            </p:txEl>
                                          </p:spTgt>
                                        </p:tgtEl>
                                        <p:attrNameLst>
                                          <p:attrName>style.visibility</p:attrName>
                                        </p:attrNameLst>
                                      </p:cBhvr>
                                      <p:to>
                                        <p:strVal val="visible"/>
                                      </p:to>
                                    </p:set>
                                    <p:animEffect transition="in" filter="fade">
                                      <p:cBhvr>
                                        <p:cTn id="11" dur="500"/>
                                        <p:tgtEl>
                                          <p:spTgt spid="26">
                                            <p:txEl>
                                              <p:pRg st="0" end="0"/>
                                            </p:txEl>
                                          </p:spTgt>
                                        </p:tgtEl>
                                      </p:cBhvr>
                                    </p:animEffect>
                                  </p:childTnLst>
                                </p:cTn>
                              </p:par>
                            </p:childTnLst>
                          </p:cTn>
                        </p:par>
                        <p:par>
                          <p:cTn id="12" fill="hold">
                            <p:stCondLst>
                              <p:cond delay="3000"/>
                            </p:stCondLst>
                            <p:childTnLst>
                              <p:par>
                                <p:cTn id="13" presetID="10" presetClass="entr" presetSubtype="0" fill="hold" nodeType="afterEffect">
                                  <p:stCondLst>
                                    <p:cond delay="4000"/>
                                  </p:stCondLst>
                                  <p:childTnLst>
                                    <p:set>
                                      <p:cBhvr>
                                        <p:cTn id="14" dur="1" fill="hold">
                                          <p:stCondLst>
                                            <p:cond delay="0"/>
                                          </p:stCondLst>
                                        </p:cTn>
                                        <p:tgtEl>
                                          <p:spTgt spid="26">
                                            <p:txEl>
                                              <p:pRg st="1" end="1"/>
                                            </p:txEl>
                                          </p:spTgt>
                                        </p:tgtEl>
                                        <p:attrNameLst>
                                          <p:attrName>style.visibility</p:attrName>
                                        </p:attrNameLst>
                                      </p:cBhvr>
                                      <p:to>
                                        <p:strVal val="visible"/>
                                      </p:to>
                                    </p:set>
                                    <p:animEffect transition="in" filter="fade">
                                      <p:cBhvr>
                                        <p:cTn id="15" dur="1000"/>
                                        <p:tgtEl>
                                          <p:spTgt spid="26">
                                            <p:txEl>
                                              <p:pRg st="1" end="1"/>
                                            </p:txEl>
                                          </p:spTgt>
                                        </p:tgtEl>
                                      </p:cBhvr>
                                    </p:animEffect>
                                  </p:childTnLst>
                                </p:cTn>
                              </p:par>
                            </p:childTnLst>
                          </p:cTn>
                        </p:par>
                        <p:par>
                          <p:cTn id="16" fill="hold">
                            <p:stCondLst>
                              <p:cond delay="8000"/>
                            </p:stCondLst>
                            <p:childTnLst>
                              <p:par>
                                <p:cTn id="17" presetID="10" presetClass="entr" presetSubtype="0" fill="hold" nodeType="afterEffect">
                                  <p:stCondLst>
                                    <p:cond delay="3500"/>
                                  </p:stCondLst>
                                  <p:childTnLst>
                                    <p:set>
                                      <p:cBhvr>
                                        <p:cTn id="18" dur="1" fill="hold">
                                          <p:stCondLst>
                                            <p:cond delay="0"/>
                                          </p:stCondLst>
                                        </p:cTn>
                                        <p:tgtEl>
                                          <p:spTgt spid="26">
                                            <p:txEl>
                                              <p:pRg st="2" end="2"/>
                                            </p:txEl>
                                          </p:spTgt>
                                        </p:tgtEl>
                                        <p:attrNameLst>
                                          <p:attrName>style.visibility</p:attrName>
                                        </p:attrNameLst>
                                      </p:cBhvr>
                                      <p:to>
                                        <p:strVal val="visible"/>
                                      </p:to>
                                    </p:set>
                                    <p:animEffect transition="in" filter="fade">
                                      <p:cBhvr>
                                        <p:cTn id="19" dur="1000"/>
                                        <p:tgtEl>
                                          <p:spTgt spid="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xmlns="" id="{FDB0F91E-E08B-4543-B4C0-6DF9094A01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0812" y="0"/>
            <a:ext cx="2436813" cy="6858001"/>
            <a:chOff x="1320800" y="0"/>
            <a:chExt cx="2436813" cy="6858001"/>
          </a:xfrm>
        </p:grpSpPr>
        <p:sp>
          <p:nvSpPr>
            <p:cNvPr id="45" name="Freeform 6">
              <a:extLst>
                <a:ext uri="{FF2B5EF4-FFF2-40B4-BE49-F238E27FC236}">
                  <a16:creationId xmlns:a16="http://schemas.microsoft.com/office/drawing/2014/main" xmlns="" id="{CAA7E6E8-7988-4714-A434-6B552010B5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6" name="Freeform 7">
              <a:extLst>
                <a:ext uri="{FF2B5EF4-FFF2-40B4-BE49-F238E27FC236}">
                  <a16:creationId xmlns:a16="http://schemas.microsoft.com/office/drawing/2014/main" xmlns="" id="{A2736B6B-CF60-477E-8405-C77A6B60D51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7" name="Freeform 8">
              <a:extLst>
                <a:ext uri="{FF2B5EF4-FFF2-40B4-BE49-F238E27FC236}">
                  <a16:creationId xmlns:a16="http://schemas.microsoft.com/office/drawing/2014/main" xmlns="" id="{96C54F74-7D7A-4327-AC54-03A0C30CA13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8" name="Freeform 9">
              <a:extLst>
                <a:ext uri="{FF2B5EF4-FFF2-40B4-BE49-F238E27FC236}">
                  <a16:creationId xmlns:a16="http://schemas.microsoft.com/office/drawing/2014/main" xmlns="" id="{40790CC2-4075-407E-B51B-01EBAB18A0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9" name="Freeform 10">
              <a:extLst>
                <a:ext uri="{FF2B5EF4-FFF2-40B4-BE49-F238E27FC236}">
                  <a16:creationId xmlns:a16="http://schemas.microsoft.com/office/drawing/2014/main" xmlns="" id="{808D79CE-C1DC-4640-82F8-32DDB31DF4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0" name="Freeform 11">
              <a:extLst>
                <a:ext uri="{FF2B5EF4-FFF2-40B4-BE49-F238E27FC236}">
                  <a16:creationId xmlns:a16="http://schemas.microsoft.com/office/drawing/2014/main" xmlns="" id="{7690EB4B-9665-453E-A536-FA9DA06D1C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useBgFill="1">
        <p:nvSpPr>
          <p:cNvPr id="52" name="Rectangle 51">
            <a:extLst>
              <a:ext uri="{FF2B5EF4-FFF2-40B4-BE49-F238E27FC236}">
                <a16:creationId xmlns:a16="http://schemas.microsoft.com/office/drawing/2014/main" xmlns="" id="{E5B4F647-1F29-4FE8-A8B0-8BC30BA73D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descr="Μοτίβο κυματομορφής ήχου σε θολή οθόνη">
            <a:extLst>
              <a:ext uri="{FF2B5EF4-FFF2-40B4-BE49-F238E27FC236}">
                <a16:creationId xmlns:a16="http://schemas.microsoft.com/office/drawing/2014/main" xmlns="" id="{3D336032-E5F7-B30E-B126-F8136A301223}"/>
              </a:ext>
            </a:extLst>
          </p:cNvPr>
          <p:cNvPicPr>
            <a:picLocks noChangeAspect="1"/>
          </p:cNvPicPr>
          <p:nvPr/>
        </p:nvPicPr>
        <p:blipFill rotWithShape="1">
          <a:blip r:embed="rId4"/>
          <a:srcRect l="9091" t="11896" b="11495"/>
          <a:stretch/>
        </p:blipFill>
        <p:spPr>
          <a:xfrm>
            <a:off x="20" y="10"/>
            <a:ext cx="12191980" cy="6857990"/>
          </a:xfrm>
          <a:prstGeom prst="rect">
            <a:avLst/>
          </a:prstGeom>
        </p:spPr>
      </p:pic>
      <p:sp>
        <p:nvSpPr>
          <p:cNvPr id="54" name="Freeform 15">
            <a:extLst>
              <a:ext uri="{FF2B5EF4-FFF2-40B4-BE49-F238E27FC236}">
                <a16:creationId xmlns:a16="http://schemas.microsoft.com/office/drawing/2014/main" xmlns="" id="{8CB25011-AC31-40E8-AD18-B6BEF6630D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flipH="1">
            <a:off x="3005669" y="-16933"/>
            <a:ext cx="9220200" cy="6891867"/>
          </a:xfrm>
          <a:custGeom>
            <a:avLst/>
            <a:gdLst>
              <a:gd name="connsiteX0" fmla="*/ 5427133 w 7340600"/>
              <a:gd name="connsiteY0" fmla="*/ 8466 h 6883400"/>
              <a:gd name="connsiteX1" fmla="*/ 4783666 w 7340600"/>
              <a:gd name="connsiteY1" fmla="*/ 2573866 h 6883400"/>
              <a:gd name="connsiteX2" fmla="*/ 7340600 w 7340600"/>
              <a:gd name="connsiteY2" fmla="*/ 6874933 h 6883400"/>
              <a:gd name="connsiteX3" fmla="*/ 0 w 7340600"/>
              <a:gd name="connsiteY3" fmla="*/ 6883400 h 6883400"/>
              <a:gd name="connsiteX4" fmla="*/ 8466 w 7340600"/>
              <a:gd name="connsiteY4" fmla="*/ 0 h 6883400"/>
              <a:gd name="connsiteX5" fmla="*/ 5427133 w 7340600"/>
              <a:gd name="connsiteY5" fmla="*/ 8466 h 6883400"/>
              <a:gd name="connsiteX0" fmla="*/ 8382001 w 10295468"/>
              <a:gd name="connsiteY0" fmla="*/ 8466 h 6883400"/>
              <a:gd name="connsiteX1" fmla="*/ 7738534 w 10295468"/>
              <a:gd name="connsiteY1" fmla="*/ 2573866 h 6883400"/>
              <a:gd name="connsiteX2" fmla="*/ 10295468 w 10295468"/>
              <a:gd name="connsiteY2" fmla="*/ 6874933 h 6883400"/>
              <a:gd name="connsiteX3" fmla="*/ 2954868 w 10295468"/>
              <a:gd name="connsiteY3" fmla="*/ 6883400 h 6883400"/>
              <a:gd name="connsiteX4" fmla="*/ 0 w 10295468"/>
              <a:gd name="connsiteY4" fmla="*/ 0 h 6883400"/>
              <a:gd name="connsiteX5" fmla="*/ 8382001 w 10295468"/>
              <a:gd name="connsiteY5" fmla="*/ 8466 h 6883400"/>
              <a:gd name="connsiteX0" fmla="*/ 8382001 w 10295468"/>
              <a:gd name="connsiteY0" fmla="*/ 8466 h 6891867"/>
              <a:gd name="connsiteX1" fmla="*/ 7738534 w 10295468"/>
              <a:gd name="connsiteY1" fmla="*/ 2573866 h 6891867"/>
              <a:gd name="connsiteX2" fmla="*/ 10295468 w 10295468"/>
              <a:gd name="connsiteY2" fmla="*/ 6874933 h 6891867"/>
              <a:gd name="connsiteX3" fmla="*/ 16935 w 10295468"/>
              <a:gd name="connsiteY3" fmla="*/ 6891867 h 6891867"/>
              <a:gd name="connsiteX4" fmla="*/ 0 w 10295468"/>
              <a:gd name="connsiteY4" fmla="*/ 0 h 6891867"/>
              <a:gd name="connsiteX5" fmla="*/ 8382001 w 10295468"/>
              <a:gd name="connsiteY5" fmla="*/ 8466 h 6891867"/>
              <a:gd name="connsiteX0" fmla="*/ 8382001 w 8382001"/>
              <a:gd name="connsiteY0" fmla="*/ 8466 h 6891867"/>
              <a:gd name="connsiteX1" fmla="*/ 7738534 w 8382001"/>
              <a:gd name="connsiteY1" fmla="*/ 2573866 h 6891867"/>
              <a:gd name="connsiteX2" fmla="*/ 7340602 w 8382001"/>
              <a:gd name="connsiteY2" fmla="*/ 6883400 h 6891867"/>
              <a:gd name="connsiteX3" fmla="*/ 16935 w 8382001"/>
              <a:gd name="connsiteY3" fmla="*/ 6891867 h 6891867"/>
              <a:gd name="connsiteX4" fmla="*/ 0 w 8382001"/>
              <a:gd name="connsiteY4" fmla="*/ 0 h 6891867"/>
              <a:gd name="connsiteX5" fmla="*/ 8382001 w 8382001"/>
              <a:gd name="connsiteY5" fmla="*/ 8466 h 6891867"/>
              <a:gd name="connsiteX0" fmla="*/ 8382001 w 9220200"/>
              <a:gd name="connsiteY0" fmla="*/ 8466 h 6891867"/>
              <a:gd name="connsiteX1" fmla="*/ 9220200 w 9220200"/>
              <a:gd name="connsiteY1" fmla="*/ 5350932 h 6891867"/>
              <a:gd name="connsiteX2" fmla="*/ 7340602 w 9220200"/>
              <a:gd name="connsiteY2" fmla="*/ 6883400 h 6891867"/>
              <a:gd name="connsiteX3" fmla="*/ 16935 w 9220200"/>
              <a:gd name="connsiteY3" fmla="*/ 6891867 h 6891867"/>
              <a:gd name="connsiteX4" fmla="*/ 0 w 9220200"/>
              <a:gd name="connsiteY4" fmla="*/ 0 h 6891867"/>
              <a:gd name="connsiteX5" fmla="*/ 8382001 w 9220200"/>
              <a:gd name="connsiteY5" fmla="*/ 8466 h 6891867"/>
              <a:gd name="connsiteX0" fmla="*/ 8382001 w 9220200"/>
              <a:gd name="connsiteY0" fmla="*/ 8466 h 6891867"/>
              <a:gd name="connsiteX1" fmla="*/ 9220200 w 9220200"/>
              <a:gd name="connsiteY1" fmla="*/ 5350932 h 6891867"/>
              <a:gd name="connsiteX2" fmla="*/ 7298269 w 9220200"/>
              <a:gd name="connsiteY2" fmla="*/ 6883400 h 6891867"/>
              <a:gd name="connsiteX3" fmla="*/ 16935 w 9220200"/>
              <a:gd name="connsiteY3" fmla="*/ 6891867 h 6891867"/>
              <a:gd name="connsiteX4" fmla="*/ 0 w 9220200"/>
              <a:gd name="connsiteY4" fmla="*/ 0 h 6891867"/>
              <a:gd name="connsiteX5" fmla="*/ 8382001 w 9220200"/>
              <a:gd name="connsiteY5" fmla="*/ 8466 h 689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20200" h="6891867">
                <a:moveTo>
                  <a:pt x="8382001" y="8466"/>
                </a:moveTo>
                <a:lnTo>
                  <a:pt x="9220200" y="5350932"/>
                </a:lnTo>
                <a:lnTo>
                  <a:pt x="7298269" y="6883400"/>
                </a:lnTo>
                <a:lnTo>
                  <a:pt x="16935" y="6891867"/>
                </a:lnTo>
                <a:lnTo>
                  <a:pt x="0" y="0"/>
                </a:lnTo>
                <a:lnTo>
                  <a:pt x="8382001" y="8466"/>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6" name="Group 55">
            <a:extLst>
              <a:ext uri="{FF2B5EF4-FFF2-40B4-BE49-F238E27FC236}">
                <a16:creationId xmlns:a16="http://schemas.microsoft.com/office/drawing/2014/main" xmlns="" id="{4F0DEC84-2F43-43F9-9338-550212E2AE9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360612" y="0"/>
            <a:ext cx="2436813" cy="6858001"/>
            <a:chOff x="1320800" y="0"/>
            <a:chExt cx="2436813" cy="6858001"/>
          </a:xfrm>
        </p:grpSpPr>
        <p:sp>
          <p:nvSpPr>
            <p:cNvPr id="57" name="Freeform 6">
              <a:extLst>
                <a:ext uri="{FF2B5EF4-FFF2-40B4-BE49-F238E27FC236}">
                  <a16:creationId xmlns:a16="http://schemas.microsoft.com/office/drawing/2014/main" xmlns="" id="{59A82642-82AA-4335-82DC-AF3E936B3B4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58" name="Freeform 7">
              <a:extLst>
                <a:ext uri="{FF2B5EF4-FFF2-40B4-BE49-F238E27FC236}">
                  <a16:creationId xmlns:a16="http://schemas.microsoft.com/office/drawing/2014/main" xmlns="" id="{BDA76F4B-391C-4936-A84F-7FE8C41694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59" name="Freeform 8">
              <a:extLst>
                <a:ext uri="{FF2B5EF4-FFF2-40B4-BE49-F238E27FC236}">
                  <a16:creationId xmlns:a16="http://schemas.microsoft.com/office/drawing/2014/main" xmlns="" id="{3575DE21-561B-48B0-8676-5DEA0B11E0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60" name="Freeform 9">
              <a:extLst>
                <a:ext uri="{FF2B5EF4-FFF2-40B4-BE49-F238E27FC236}">
                  <a16:creationId xmlns:a16="http://schemas.microsoft.com/office/drawing/2014/main" xmlns="" id="{1DF468A8-0850-45A2-9BB3-E799429FED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1" name="Freeform 10">
              <a:extLst>
                <a:ext uri="{FF2B5EF4-FFF2-40B4-BE49-F238E27FC236}">
                  <a16:creationId xmlns:a16="http://schemas.microsoft.com/office/drawing/2014/main" xmlns="" id="{6696D92D-6927-44FE-87EE-B82A12AC3CE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2" name="Freeform 11">
              <a:extLst>
                <a:ext uri="{FF2B5EF4-FFF2-40B4-BE49-F238E27FC236}">
                  <a16:creationId xmlns:a16="http://schemas.microsoft.com/office/drawing/2014/main" xmlns="" id="{2C7A109D-FAAC-4825-B47F-66DAA52B247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17" name="Τίτλος 1">
            <a:extLst>
              <a:ext uri="{FF2B5EF4-FFF2-40B4-BE49-F238E27FC236}">
                <a16:creationId xmlns:a16="http://schemas.microsoft.com/office/drawing/2014/main" xmlns="" id="{1094BB8F-3D6B-4311-9CC2-BAAED54FF268}"/>
              </a:ext>
            </a:extLst>
          </p:cNvPr>
          <p:cNvSpPr>
            <a:spLocks noGrp="1"/>
          </p:cNvSpPr>
          <p:nvPr>
            <p:ph type="title"/>
          </p:nvPr>
        </p:nvSpPr>
        <p:spPr>
          <a:xfrm>
            <a:off x="3970867" y="558800"/>
            <a:ext cx="7535333" cy="1413933"/>
          </a:xfrm>
        </p:spPr>
        <p:txBody>
          <a:bodyPr vert="horz" lIns="91440" tIns="45720" rIns="91440" bIns="45720" rtlCol="0" anchor="ctr">
            <a:normAutofit/>
          </a:bodyPr>
          <a:lstStyle/>
          <a:p>
            <a:r>
              <a:rPr lang="en-US" i="1" dirty="0">
                <a:solidFill>
                  <a:schemeClr val="bg1"/>
                </a:solidFill>
              </a:rPr>
              <a:t> </a:t>
            </a:r>
            <a:r>
              <a:rPr lang="el-GR" i="1" dirty="0" smtClean="0">
                <a:solidFill>
                  <a:schemeClr val="bg1"/>
                </a:solidFill>
              </a:rPr>
              <a:t>Μορφές</a:t>
            </a:r>
            <a:r>
              <a:rPr lang="en-US" i="1" dirty="0" smtClean="0">
                <a:solidFill>
                  <a:schemeClr val="bg1"/>
                </a:solidFill>
              </a:rPr>
              <a:t> </a:t>
            </a:r>
            <a:r>
              <a:rPr lang="en-US" i="1" dirty="0" err="1">
                <a:solidFill>
                  <a:schemeClr val="bg1"/>
                </a:solidFill>
              </a:rPr>
              <a:t>εκφο</a:t>
            </a:r>
            <a:r>
              <a:rPr lang="en-US" i="1" dirty="0">
                <a:solidFill>
                  <a:schemeClr val="bg1"/>
                </a:solidFill>
              </a:rPr>
              <a:t>βισμού</a:t>
            </a:r>
            <a:endParaRPr lang="en-US" dirty="0">
              <a:solidFill>
                <a:schemeClr val="bg1"/>
              </a:solidFill>
            </a:endParaRPr>
          </a:p>
          <a:p>
            <a:endParaRPr lang="en-US" dirty="0">
              <a:solidFill>
                <a:schemeClr val="bg1"/>
              </a:solidFill>
            </a:endParaRPr>
          </a:p>
        </p:txBody>
      </p:sp>
      <p:sp>
        <p:nvSpPr>
          <p:cNvPr id="3" name="Θέση περιεχομένου 2">
            <a:extLst>
              <a:ext uri="{FF2B5EF4-FFF2-40B4-BE49-F238E27FC236}">
                <a16:creationId xmlns:a16="http://schemas.microsoft.com/office/drawing/2014/main" xmlns="" id="{A04A1BD7-78DE-4FB3-A9F6-30FD32DFB4B1}"/>
              </a:ext>
            </a:extLst>
          </p:cNvPr>
          <p:cNvSpPr>
            <a:spLocks noGrp="1"/>
          </p:cNvSpPr>
          <p:nvPr>
            <p:ph sz="half" idx="1"/>
          </p:nvPr>
        </p:nvSpPr>
        <p:spPr>
          <a:xfrm>
            <a:off x="3970867" y="2048933"/>
            <a:ext cx="7532156" cy="3742267"/>
          </a:xfrm>
        </p:spPr>
        <p:txBody>
          <a:bodyPr vert="horz" lIns="91440" tIns="45720" rIns="91440" bIns="45720" rtlCol="0" anchor="ctr">
            <a:normAutofit/>
          </a:bodyPr>
          <a:lstStyle/>
          <a:p>
            <a:pPr lvl="1"/>
            <a:r>
              <a:rPr lang="el-GR" sz="3200" dirty="0" smtClean="0">
                <a:solidFill>
                  <a:schemeClr val="bg1"/>
                </a:solidFill>
              </a:rPr>
              <a:t>σωματική</a:t>
            </a:r>
            <a:endParaRPr lang="en-US" sz="3200" dirty="0">
              <a:solidFill>
                <a:schemeClr val="bg1"/>
              </a:solidFill>
            </a:endParaRPr>
          </a:p>
          <a:p>
            <a:pPr lvl="1"/>
            <a:r>
              <a:rPr lang="el-GR" sz="3200" dirty="0" smtClean="0">
                <a:solidFill>
                  <a:schemeClr val="bg1"/>
                </a:solidFill>
              </a:rPr>
              <a:t>λεκτική</a:t>
            </a:r>
            <a:endParaRPr lang="en-US" sz="3200" dirty="0">
              <a:solidFill>
                <a:schemeClr val="bg1"/>
              </a:solidFill>
            </a:endParaRPr>
          </a:p>
          <a:p>
            <a:pPr lvl="1"/>
            <a:r>
              <a:rPr lang="el-GR" sz="3200" dirty="0" smtClean="0">
                <a:solidFill>
                  <a:schemeClr val="bg1"/>
                </a:solidFill>
              </a:rPr>
              <a:t>συναισθηματική</a:t>
            </a:r>
            <a:endParaRPr lang="en-US" sz="3200" dirty="0">
              <a:solidFill>
                <a:schemeClr val="bg1"/>
              </a:solidFill>
            </a:endParaRPr>
          </a:p>
          <a:p>
            <a:pPr lvl="1"/>
            <a:r>
              <a:rPr lang="en-US" sz="3200" dirty="0" smtClean="0">
                <a:solidFill>
                  <a:schemeClr val="bg1"/>
                </a:solidFill>
              </a:rPr>
              <a:t>Cyber bullying</a:t>
            </a:r>
            <a:endParaRPr lang="en-US" sz="3200" dirty="0">
              <a:solidFill>
                <a:schemeClr val="bg1"/>
              </a:solidFill>
            </a:endParaRPr>
          </a:p>
          <a:p>
            <a:pPr marL="457200" lvl="1" indent="0"/>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11066623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6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710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par>
                          <p:cTn id="11" fill="hold">
                            <p:stCondLst>
                              <p:cond delay="7600"/>
                            </p:stCondLst>
                            <p:childTnLst>
                              <p:par>
                                <p:cTn id="12" presetID="10" presetClass="entr" presetSubtype="0" fill="hold" grpId="0" nodeType="afterEffect">
                                  <p:stCondLst>
                                    <p:cond delay="70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par>
                                <p:cTn id="15" presetID="10" presetClass="entr" presetSubtype="0" fill="hold" grpId="0" nodeType="withEffect">
                                  <p:stCondLst>
                                    <p:cond delay="190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4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xmlns="" id="{FDB0F91E-E08B-4543-B4C0-6DF9094A01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0812" y="0"/>
            <a:ext cx="2436813" cy="6858001"/>
            <a:chOff x="1320800" y="0"/>
            <a:chExt cx="2436813" cy="6858001"/>
          </a:xfrm>
        </p:grpSpPr>
        <p:sp>
          <p:nvSpPr>
            <p:cNvPr id="45" name="Freeform 6">
              <a:extLst>
                <a:ext uri="{FF2B5EF4-FFF2-40B4-BE49-F238E27FC236}">
                  <a16:creationId xmlns:a16="http://schemas.microsoft.com/office/drawing/2014/main" xmlns="" id="{CAA7E6E8-7988-4714-A434-6B552010B5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6" name="Freeform 7">
              <a:extLst>
                <a:ext uri="{FF2B5EF4-FFF2-40B4-BE49-F238E27FC236}">
                  <a16:creationId xmlns:a16="http://schemas.microsoft.com/office/drawing/2014/main" xmlns="" id="{A2736B6B-CF60-477E-8405-C77A6B60D51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7" name="Freeform 8">
              <a:extLst>
                <a:ext uri="{FF2B5EF4-FFF2-40B4-BE49-F238E27FC236}">
                  <a16:creationId xmlns:a16="http://schemas.microsoft.com/office/drawing/2014/main" xmlns="" id="{96C54F74-7D7A-4327-AC54-03A0C30CA13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8" name="Freeform 9">
              <a:extLst>
                <a:ext uri="{FF2B5EF4-FFF2-40B4-BE49-F238E27FC236}">
                  <a16:creationId xmlns:a16="http://schemas.microsoft.com/office/drawing/2014/main" xmlns="" id="{40790CC2-4075-407E-B51B-01EBAB18A0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9" name="Freeform 10">
              <a:extLst>
                <a:ext uri="{FF2B5EF4-FFF2-40B4-BE49-F238E27FC236}">
                  <a16:creationId xmlns:a16="http://schemas.microsoft.com/office/drawing/2014/main" xmlns="" id="{808D79CE-C1DC-4640-82F8-32DDB31DF4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0" name="Freeform 11">
              <a:extLst>
                <a:ext uri="{FF2B5EF4-FFF2-40B4-BE49-F238E27FC236}">
                  <a16:creationId xmlns:a16="http://schemas.microsoft.com/office/drawing/2014/main" xmlns="" id="{7690EB4B-9665-453E-A536-FA9DA06D1C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useBgFill="1">
        <p:nvSpPr>
          <p:cNvPr id="52" name="Rectangle 51">
            <a:extLst>
              <a:ext uri="{FF2B5EF4-FFF2-40B4-BE49-F238E27FC236}">
                <a16:creationId xmlns:a16="http://schemas.microsoft.com/office/drawing/2014/main" xmlns="" id="{6B41A1B0-5371-4B20-AEA6-6D72BC7341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5239"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descr="Μοτίβο κυματομορφής ήχου σε θολή οθόνη">
            <a:extLst>
              <a:ext uri="{FF2B5EF4-FFF2-40B4-BE49-F238E27FC236}">
                <a16:creationId xmlns:a16="http://schemas.microsoft.com/office/drawing/2014/main" xmlns="" id="{3D336032-E5F7-B30E-B126-F8136A301223}"/>
              </a:ext>
            </a:extLst>
          </p:cNvPr>
          <p:cNvPicPr>
            <a:picLocks noChangeAspect="1"/>
          </p:cNvPicPr>
          <p:nvPr/>
        </p:nvPicPr>
        <p:blipFill rotWithShape="1">
          <a:blip r:embed="rId4"/>
          <a:srcRect t="6646" r="9091" b="16745"/>
          <a:stretch/>
        </p:blipFill>
        <p:spPr>
          <a:xfrm>
            <a:off x="20" y="10"/>
            <a:ext cx="12191980" cy="6857990"/>
          </a:xfrm>
          <a:prstGeom prst="rect">
            <a:avLst/>
          </a:prstGeom>
        </p:spPr>
      </p:pic>
      <p:sp>
        <p:nvSpPr>
          <p:cNvPr id="54" name="Freeform 15">
            <a:extLst>
              <a:ext uri="{FF2B5EF4-FFF2-40B4-BE49-F238E27FC236}">
                <a16:creationId xmlns:a16="http://schemas.microsoft.com/office/drawing/2014/main" xmlns="" id="{8D596E77-548C-426C-B479-84681CF16C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6933" y="-16933"/>
            <a:ext cx="9491133" cy="6883400"/>
          </a:xfrm>
          <a:custGeom>
            <a:avLst/>
            <a:gdLst>
              <a:gd name="connsiteX0" fmla="*/ 5427133 w 7340600"/>
              <a:gd name="connsiteY0" fmla="*/ 8466 h 6883400"/>
              <a:gd name="connsiteX1" fmla="*/ 4783666 w 7340600"/>
              <a:gd name="connsiteY1" fmla="*/ 2573866 h 6883400"/>
              <a:gd name="connsiteX2" fmla="*/ 7340600 w 7340600"/>
              <a:gd name="connsiteY2" fmla="*/ 6874933 h 6883400"/>
              <a:gd name="connsiteX3" fmla="*/ 0 w 7340600"/>
              <a:gd name="connsiteY3" fmla="*/ 6883400 h 6883400"/>
              <a:gd name="connsiteX4" fmla="*/ 8466 w 7340600"/>
              <a:gd name="connsiteY4" fmla="*/ 0 h 6883400"/>
              <a:gd name="connsiteX5" fmla="*/ 5427133 w 7340600"/>
              <a:gd name="connsiteY5" fmla="*/ 8466 h 6883400"/>
              <a:gd name="connsiteX0" fmla="*/ 9203266 w 9203266"/>
              <a:gd name="connsiteY0" fmla="*/ 16933 h 6883400"/>
              <a:gd name="connsiteX1" fmla="*/ 4783666 w 9203266"/>
              <a:gd name="connsiteY1" fmla="*/ 2573866 h 6883400"/>
              <a:gd name="connsiteX2" fmla="*/ 7340600 w 9203266"/>
              <a:gd name="connsiteY2" fmla="*/ 6874933 h 6883400"/>
              <a:gd name="connsiteX3" fmla="*/ 0 w 9203266"/>
              <a:gd name="connsiteY3" fmla="*/ 6883400 h 6883400"/>
              <a:gd name="connsiteX4" fmla="*/ 8466 w 9203266"/>
              <a:gd name="connsiteY4" fmla="*/ 0 h 6883400"/>
              <a:gd name="connsiteX5" fmla="*/ 9203266 w 9203266"/>
              <a:gd name="connsiteY5" fmla="*/ 16933 h 6883400"/>
              <a:gd name="connsiteX0" fmla="*/ 9203266 w 9203266"/>
              <a:gd name="connsiteY0" fmla="*/ 16933 h 6883400"/>
              <a:gd name="connsiteX1" fmla="*/ 8339666 w 9203266"/>
              <a:gd name="connsiteY1" fmla="*/ 5240866 h 6883400"/>
              <a:gd name="connsiteX2" fmla="*/ 7340600 w 9203266"/>
              <a:gd name="connsiteY2" fmla="*/ 6874933 h 6883400"/>
              <a:gd name="connsiteX3" fmla="*/ 0 w 9203266"/>
              <a:gd name="connsiteY3" fmla="*/ 6883400 h 6883400"/>
              <a:gd name="connsiteX4" fmla="*/ 8466 w 9203266"/>
              <a:gd name="connsiteY4" fmla="*/ 0 h 6883400"/>
              <a:gd name="connsiteX5" fmla="*/ 9203266 w 9203266"/>
              <a:gd name="connsiteY5" fmla="*/ 16933 h 6883400"/>
              <a:gd name="connsiteX0" fmla="*/ 9203266 w 9491133"/>
              <a:gd name="connsiteY0" fmla="*/ 16933 h 6883400"/>
              <a:gd name="connsiteX1" fmla="*/ 8339666 w 9491133"/>
              <a:gd name="connsiteY1" fmla="*/ 5240866 h 6883400"/>
              <a:gd name="connsiteX2" fmla="*/ 9491133 w 9491133"/>
              <a:gd name="connsiteY2" fmla="*/ 6883400 h 6883400"/>
              <a:gd name="connsiteX3" fmla="*/ 0 w 9491133"/>
              <a:gd name="connsiteY3" fmla="*/ 6883400 h 6883400"/>
              <a:gd name="connsiteX4" fmla="*/ 8466 w 9491133"/>
              <a:gd name="connsiteY4" fmla="*/ 0 h 6883400"/>
              <a:gd name="connsiteX5" fmla="*/ 9203266 w 9491133"/>
              <a:gd name="connsiteY5" fmla="*/ 16933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91133" h="6883400">
                <a:moveTo>
                  <a:pt x="9203266" y="16933"/>
                </a:moveTo>
                <a:lnTo>
                  <a:pt x="8339666" y="5240866"/>
                </a:lnTo>
                <a:lnTo>
                  <a:pt x="9491133" y="6883400"/>
                </a:lnTo>
                <a:lnTo>
                  <a:pt x="0" y="6883400"/>
                </a:lnTo>
                <a:lnTo>
                  <a:pt x="8466" y="0"/>
                </a:lnTo>
                <a:lnTo>
                  <a:pt x="9203266" y="16933"/>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Τίτλος 1">
            <a:extLst>
              <a:ext uri="{FF2B5EF4-FFF2-40B4-BE49-F238E27FC236}">
                <a16:creationId xmlns:a16="http://schemas.microsoft.com/office/drawing/2014/main" xmlns="" id="{1094BB8F-3D6B-4311-9CC2-BAAED54FF268}"/>
              </a:ext>
            </a:extLst>
          </p:cNvPr>
          <p:cNvSpPr>
            <a:spLocks noGrp="1"/>
          </p:cNvSpPr>
          <p:nvPr>
            <p:ph type="title"/>
          </p:nvPr>
        </p:nvSpPr>
        <p:spPr>
          <a:xfrm>
            <a:off x="685800" y="685800"/>
            <a:ext cx="7391400" cy="1176867"/>
          </a:xfrm>
        </p:spPr>
        <p:txBody>
          <a:bodyPr vert="horz" lIns="91440" tIns="45720" rIns="91440" bIns="45720" rtlCol="0" anchor="ctr">
            <a:normAutofit/>
          </a:bodyPr>
          <a:lstStyle/>
          <a:p>
            <a:r>
              <a:rPr lang="en-US" i="1" dirty="0">
                <a:solidFill>
                  <a:schemeClr val="bg1"/>
                </a:solidFill>
              </a:rPr>
              <a:t> </a:t>
            </a:r>
            <a:r>
              <a:rPr lang="el-GR" i="1" dirty="0" smtClean="0">
                <a:solidFill>
                  <a:schemeClr val="bg1"/>
                </a:solidFill>
              </a:rPr>
              <a:t>Σωματική μορφή</a:t>
            </a:r>
            <a:endParaRPr lang="en-US" dirty="0">
              <a:solidFill>
                <a:schemeClr val="bg1"/>
              </a:solidFill>
            </a:endParaRPr>
          </a:p>
          <a:p>
            <a:endParaRPr lang="en-US" dirty="0">
              <a:solidFill>
                <a:schemeClr val="bg1"/>
              </a:solidFill>
            </a:endParaRPr>
          </a:p>
        </p:txBody>
      </p:sp>
      <p:sp>
        <p:nvSpPr>
          <p:cNvPr id="10" name="TextBox 9">
            <a:extLst>
              <a:ext uri="{FF2B5EF4-FFF2-40B4-BE49-F238E27FC236}">
                <a16:creationId xmlns:a16="http://schemas.microsoft.com/office/drawing/2014/main" xmlns="" id="{0D8820A2-DC3F-9B62-C580-AC6A1BD71656}"/>
              </a:ext>
            </a:extLst>
          </p:cNvPr>
          <p:cNvSpPr txBox="1"/>
          <p:nvPr/>
        </p:nvSpPr>
        <p:spPr>
          <a:xfrm>
            <a:off x="685799" y="1888067"/>
            <a:ext cx="7391401" cy="397086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marL="457200" indent="-457200" defTabSz="457200">
              <a:lnSpc>
                <a:spcPct val="90000"/>
              </a:lnSpc>
              <a:spcBef>
                <a:spcPct val="20000"/>
              </a:spcBef>
              <a:spcAft>
                <a:spcPts val="600"/>
              </a:spcAft>
              <a:buClr>
                <a:schemeClr val="accent1">
                  <a:lumMod val="75000"/>
                </a:schemeClr>
              </a:buClr>
              <a:buSzPct val="145000"/>
              <a:buFont typeface="Arial"/>
              <a:buChar char="•"/>
            </a:pPr>
            <a:endParaRPr lang="en-US" sz="1400" dirty="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r>
              <a:rPr lang="el-GR" sz="2400" dirty="0" smtClean="0">
                <a:solidFill>
                  <a:schemeClr val="bg1"/>
                </a:solidFill>
              </a:rPr>
              <a:t>Θεωρείται μία από τις συχνότερες εκδηλώσεις του φαινομένου</a:t>
            </a:r>
            <a:endParaRPr lang="en-US" sz="2400" dirty="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endParaRPr lang="en-US" sz="2400" dirty="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r>
              <a:rPr lang="en-US" sz="2400" dirty="0">
                <a:solidFill>
                  <a:schemeClr val="bg1"/>
                </a:solidFill>
              </a:rPr>
              <a:t> </a:t>
            </a:r>
            <a:r>
              <a:rPr lang="el-GR" sz="2400" dirty="0">
                <a:solidFill>
                  <a:schemeClr val="bg1"/>
                </a:solidFill>
              </a:rPr>
              <a:t>τα παιδιά στις πιο μικρές ηλικίες ασκούν σε μεγαλύτερο ποσοστό σωματικό </a:t>
            </a:r>
            <a:r>
              <a:rPr lang="el-GR" sz="2400" dirty="0" smtClean="0">
                <a:solidFill>
                  <a:schemeClr val="bg1"/>
                </a:solidFill>
              </a:rPr>
              <a:t>εκφοβισμό</a:t>
            </a:r>
            <a:endParaRPr lang="el-GR" sz="2400" dirty="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endParaRPr lang="el-GR" sz="2400" dirty="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r>
              <a:rPr lang="el-GR" sz="2400" dirty="0" smtClean="0">
                <a:solidFill>
                  <a:schemeClr val="bg1"/>
                </a:solidFill>
              </a:rPr>
              <a:t>είναι </a:t>
            </a:r>
            <a:r>
              <a:rPr lang="el-GR" sz="2400" dirty="0">
                <a:solidFill>
                  <a:schemeClr val="bg1"/>
                </a:solidFill>
              </a:rPr>
              <a:t>το είδος που τα αγόρια συχνότερα επιλέγουν να χρησιμοποιήσουν σε σύγκριση με τα κορίτσια</a:t>
            </a:r>
          </a:p>
          <a:p>
            <a:pPr marL="457200" indent="-457200" defTabSz="457200">
              <a:lnSpc>
                <a:spcPct val="90000"/>
              </a:lnSpc>
              <a:spcBef>
                <a:spcPct val="20000"/>
              </a:spcBef>
              <a:spcAft>
                <a:spcPts val="600"/>
              </a:spcAft>
              <a:buClr>
                <a:schemeClr val="accent1">
                  <a:lumMod val="75000"/>
                </a:schemeClr>
              </a:buClr>
              <a:buSzPct val="145000"/>
              <a:buFont typeface="Arial"/>
              <a:buChar char="•"/>
            </a:pPr>
            <a:endParaRPr lang="en-US" sz="1400" dirty="0">
              <a:solidFill>
                <a:schemeClr val="bg1"/>
              </a:solidFill>
            </a:endParaRPr>
          </a:p>
          <a:p>
            <a:pPr marL="457200" indent="-457200" defTabSz="457200">
              <a:lnSpc>
                <a:spcPct val="90000"/>
              </a:lnSpc>
              <a:spcBef>
                <a:spcPct val="20000"/>
              </a:spcBef>
              <a:spcAft>
                <a:spcPts val="600"/>
              </a:spcAft>
              <a:buClr>
                <a:schemeClr val="accent1">
                  <a:lumMod val="75000"/>
                </a:schemeClr>
              </a:buClr>
              <a:buSzPct val="145000"/>
              <a:buFont typeface="Arial"/>
              <a:buChar char="•"/>
            </a:pPr>
            <a:endParaRPr lang="en-US" sz="1400" dirty="0">
              <a:solidFill>
                <a:schemeClr val="bg1"/>
              </a:solidFill>
            </a:endParaRPr>
          </a:p>
        </p:txBody>
      </p:sp>
      <p:grpSp>
        <p:nvGrpSpPr>
          <p:cNvPr id="56" name="Group 55">
            <a:extLst>
              <a:ext uri="{FF2B5EF4-FFF2-40B4-BE49-F238E27FC236}">
                <a16:creationId xmlns:a16="http://schemas.microsoft.com/office/drawing/2014/main" xmlns="" id="{A687C7F6-58BD-459B-9FD4-9B4326520E60}"/>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405812" y="0"/>
            <a:ext cx="2436813" cy="6858001"/>
            <a:chOff x="1320800" y="0"/>
            <a:chExt cx="2436813" cy="6858001"/>
          </a:xfrm>
        </p:grpSpPr>
        <p:sp>
          <p:nvSpPr>
            <p:cNvPr id="57" name="Freeform 6">
              <a:extLst>
                <a:ext uri="{FF2B5EF4-FFF2-40B4-BE49-F238E27FC236}">
                  <a16:creationId xmlns:a16="http://schemas.microsoft.com/office/drawing/2014/main" xmlns="" id="{7E1BE2BF-ED62-4173-BCC7-50E94D33607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58" name="Freeform 7">
              <a:extLst>
                <a:ext uri="{FF2B5EF4-FFF2-40B4-BE49-F238E27FC236}">
                  <a16:creationId xmlns:a16="http://schemas.microsoft.com/office/drawing/2014/main" xmlns="" id="{7DCB2C33-6146-4662-B2E3-290C0E735D9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59" name="Freeform 8">
              <a:extLst>
                <a:ext uri="{FF2B5EF4-FFF2-40B4-BE49-F238E27FC236}">
                  <a16:creationId xmlns:a16="http://schemas.microsoft.com/office/drawing/2014/main" xmlns="" id="{BAAB3803-3169-4DC0-8FE3-BECC5F90DEC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60" name="Freeform 9">
              <a:extLst>
                <a:ext uri="{FF2B5EF4-FFF2-40B4-BE49-F238E27FC236}">
                  <a16:creationId xmlns:a16="http://schemas.microsoft.com/office/drawing/2014/main" xmlns="" id="{183A2417-5C50-4455-9D99-69459EFDDD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1" name="Freeform 10">
              <a:extLst>
                <a:ext uri="{FF2B5EF4-FFF2-40B4-BE49-F238E27FC236}">
                  <a16:creationId xmlns:a16="http://schemas.microsoft.com/office/drawing/2014/main" xmlns="" id="{3DDF06AF-3BFB-433A-84F4-D74649A1CB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2" name="Freeform 11">
              <a:extLst>
                <a:ext uri="{FF2B5EF4-FFF2-40B4-BE49-F238E27FC236}">
                  <a16:creationId xmlns:a16="http://schemas.microsoft.com/office/drawing/2014/main" xmlns="" id="{7A7A9102-0F6A-4CFC-97A6-1CD5522FC5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7" name="TextBox 6">
            <a:extLst>
              <a:ext uri="{FF2B5EF4-FFF2-40B4-BE49-F238E27FC236}">
                <a16:creationId xmlns:a16="http://schemas.microsoft.com/office/drawing/2014/main" xmlns="" id="{79B9050C-2823-440C-98B3-F0E600FC2CCA}"/>
              </a:ext>
            </a:extLst>
          </p:cNvPr>
          <p:cNvSpPr txBox="1"/>
          <p:nvPr/>
        </p:nvSpPr>
        <p:spPr>
          <a:xfrm>
            <a:off x="3147483" y="25019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l-GR" dirty="0"/>
          </a:p>
        </p:txBody>
      </p:sp>
    </p:spTree>
    <p:extLst>
      <p:ext uri="{BB962C8B-B14F-4D97-AF65-F5344CB8AC3E}">
        <p14:creationId xmlns:p14="http://schemas.microsoft.com/office/powerpoint/2010/main" val="218968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75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par>
                          <p:cTn id="8" fill="hold">
                            <p:stCondLst>
                              <p:cond delay="3250"/>
                            </p:stCondLst>
                            <p:childTnLst>
                              <p:par>
                                <p:cTn id="9" presetID="10" presetClass="entr" presetSubtype="0" fill="hold" grpId="0" nodeType="afterEffect">
                                  <p:stCondLst>
                                    <p:cond delay="3750"/>
                                  </p:stCondLst>
                                  <p:childTnLst>
                                    <p:set>
                                      <p:cBhvr>
                                        <p:cTn id="10" dur="1" fill="hold">
                                          <p:stCondLst>
                                            <p:cond delay="0"/>
                                          </p:stCondLst>
                                        </p:cTn>
                                        <p:tgtEl>
                                          <p:spTgt spid="10">
                                            <p:txEl>
                                              <p:pRg st="3" end="3"/>
                                            </p:txEl>
                                          </p:spTgt>
                                        </p:tgtEl>
                                        <p:attrNameLst>
                                          <p:attrName>style.visibility</p:attrName>
                                        </p:attrNameLst>
                                      </p:cBhvr>
                                      <p:to>
                                        <p:strVal val="visible"/>
                                      </p:to>
                                    </p:set>
                                    <p:animEffect transition="in" filter="fade">
                                      <p:cBhvr>
                                        <p:cTn id="11" dur="500"/>
                                        <p:tgtEl>
                                          <p:spTgt spid="10">
                                            <p:txEl>
                                              <p:pRg st="3" end="3"/>
                                            </p:txEl>
                                          </p:spTgt>
                                        </p:tgtEl>
                                      </p:cBhvr>
                                    </p:animEffect>
                                  </p:childTnLst>
                                </p:cTn>
                              </p:par>
                            </p:childTnLst>
                          </p:cTn>
                        </p:par>
                        <p:par>
                          <p:cTn id="12" fill="hold">
                            <p:stCondLst>
                              <p:cond delay="7500"/>
                            </p:stCondLst>
                            <p:childTnLst>
                              <p:par>
                                <p:cTn id="13" presetID="10" presetClass="entr" presetSubtype="0" fill="hold" grpId="0" nodeType="afterEffect">
                                  <p:stCondLst>
                                    <p:cond delay="2000"/>
                                  </p:stCondLst>
                                  <p:childTnLst>
                                    <p:set>
                                      <p:cBhvr>
                                        <p:cTn id="14" dur="1" fill="hold">
                                          <p:stCondLst>
                                            <p:cond delay="0"/>
                                          </p:stCondLst>
                                        </p:cTn>
                                        <p:tgtEl>
                                          <p:spTgt spid="10">
                                            <p:txEl>
                                              <p:pRg st="5" end="5"/>
                                            </p:txEl>
                                          </p:spTgt>
                                        </p:tgtEl>
                                        <p:attrNameLst>
                                          <p:attrName>style.visibility</p:attrName>
                                        </p:attrNameLst>
                                      </p:cBhvr>
                                      <p:to>
                                        <p:strVal val="visible"/>
                                      </p:to>
                                    </p:set>
                                    <p:animEffect transition="in" filter="fade">
                                      <p:cBhvr>
                                        <p:cTn id="15"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xmlns="" id="{FDB0F91E-E08B-4543-B4C0-6DF9094A01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0812" y="0"/>
            <a:ext cx="2436813" cy="6858001"/>
            <a:chOff x="1320800" y="0"/>
            <a:chExt cx="2436813" cy="6858001"/>
          </a:xfrm>
        </p:grpSpPr>
        <p:sp>
          <p:nvSpPr>
            <p:cNvPr id="45" name="Freeform 6">
              <a:extLst>
                <a:ext uri="{FF2B5EF4-FFF2-40B4-BE49-F238E27FC236}">
                  <a16:creationId xmlns:a16="http://schemas.microsoft.com/office/drawing/2014/main" xmlns="" id="{CAA7E6E8-7988-4714-A434-6B552010B5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6" name="Freeform 7">
              <a:extLst>
                <a:ext uri="{FF2B5EF4-FFF2-40B4-BE49-F238E27FC236}">
                  <a16:creationId xmlns:a16="http://schemas.microsoft.com/office/drawing/2014/main" xmlns="" id="{A2736B6B-CF60-477E-8405-C77A6B60D51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7" name="Freeform 8">
              <a:extLst>
                <a:ext uri="{FF2B5EF4-FFF2-40B4-BE49-F238E27FC236}">
                  <a16:creationId xmlns:a16="http://schemas.microsoft.com/office/drawing/2014/main" xmlns="" id="{96C54F74-7D7A-4327-AC54-03A0C30CA13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8" name="Freeform 9">
              <a:extLst>
                <a:ext uri="{FF2B5EF4-FFF2-40B4-BE49-F238E27FC236}">
                  <a16:creationId xmlns:a16="http://schemas.microsoft.com/office/drawing/2014/main" xmlns="" id="{40790CC2-4075-407E-B51B-01EBAB18A0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9" name="Freeform 10">
              <a:extLst>
                <a:ext uri="{FF2B5EF4-FFF2-40B4-BE49-F238E27FC236}">
                  <a16:creationId xmlns:a16="http://schemas.microsoft.com/office/drawing/2014/main" xmlns="" id="{808D79CE-C1DC-4640-82F8-32DDB31DF4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0" name="Freeform 11">
              <a:extLst>
                <a:ext uri="{FF2B5EF4-FFF2-40B4-BE49-F238E27FC236}">
                  <a16:creationId xmlns:a16="http://schemas.microsoft.com/office/drawing/2014/main" xmlns="" id="{7690EB4B-9665-453E-A536-FA9DA06D1C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useBgFill="1">
        <p:nvSpPr>
          <p:cNvPr id="52" name="Rectangle 51">
            <a:extLst>
              <a:ext uri="{FF2B5EF4-FFF2-40B4-BE49-F238E27FC236}">
                <a16:creationId xmlns:a16="http://schemas.microsoft.com/office/drawing/2014/main" xmlns="" id="{6B41A1B0-5371-4B20-AEA6-6D72BC7341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5239"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descr="Μοτίβο κυματομορφής ήχου σε θολή οθόνη">
            <a:extLst>
              <a:ext uri="{FF2B5EF4-FFF2-40B4-BE49-F238E27FC236}">
                <a16:creationId xmlns:a16="http://schemas.microsoft.com/office/drawing/2014/main" xmlns="" id="{3D336032-E5F7-B30E-B126-F8136A301223}"/>
              </a:ext>
            </a:extLst>
          </p:cNvPr>
          <p:cNvPicPr>
            <a:picLocks noChangeAspect="1"/>
          </p:cNvPicPr>
          <p:nvPr/>
        </p:nvPicPr>
        <p:blipFill rotWithShape="1">
          <a:blip r:embed="rId3"/>
          <a:srcRect t="6646" r="9091" b="16745"/>
          <a:stretch/>
        </p:blipFill>
        <p:spPr>
          <a:xfrm>
            <a:off x="20" y="10"/>
            <a:ext cx="12191980" cy="6857990"/>
          </a:xfrm>
          <a:prstGeom prst="rect">
            <a:avLst/>
          </a:prstGeom>
        </p:spPr>
      </p:pic>
      <p:sp>
        <p:nvSpPr>
          <p:cNvPr id="54" name="Freeform 15">
            <a:extLst>
              <a:ext uri="{FF2B5EF4-FFF2-40B4-BE49-F238E27FC236}">
                <a16:creationId xmlns:a16="http://schemas.microsoft.com/office/drawing/2014/main" xmlns="" id="{8D596E77-548C-426C-B479-84681CF16C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6933" y="-16933"/>
            <a:ext cx="9491133" cy="6883400"/>
          </a:xfrm>
          <a:custGeom>
            <a:avLst/>
            <a:gdLst>
              <a:gd name="connsiteX0" fmla="*/ 5427133 w 7340600"/>
              <a:gd name="connsiteY0" fmla="*/ 8466 h 6883400"/>
              <a:gd name="connsiteX1" fmla="*/ 4783666 w 7340600"/>
              <a:gd name="connsiteY1" fmla="*/ 2573866 h 6883400"/>
              <a:gd name="connsiteX2" fmla="*/ 7340600 w 7340600"/>
              <a:gd name="connsiteY2" fmla="*/ 6874933 h 6883400"/>
              <a:gd name="connsiteX3" fmla="*/ 0 w 7340600"/>
              <a:gd name="connsiteY3" fmla="*/ 6883400 h 6883400"/>
              <a:gd name="connsiteX4" fmla="*/ 8466 w 7340600"/>
              <a:gd name="connsiteY4" fmla="*/ 0 h 6883400"/>
              <a:gd name="connsiteX5" fmla="*/ 5427133 w 7340600"/>
              <a:gd name="connsiteY5" fmla="*/ 8466 h 6883400"/>
              <a:gd name="connsiteX0" fmla="*/ 9203266 w 9203266"/>
              <a:gd name="connsiteY0" fmla="*/ 16933 h 6883400"/>
              <a:gd name="connsiteX1" fmla="*/ 4783666 w 9203266"/>
              <a:gd name="connsiteY1" fmla="*/ 2573866 h 6883400"/>
              <a:gd name="connsiteX2" fmla="*/ 7340600 w 9203266"/>
              <a:gd name="connsiteY2" fmla="*/ 6874933 h 6883400"/>
              <a:gd name="connsiteX3" fmla="*/ 0 w 9203266"/>
              <a:gd name="connsiteY3" fmla="*/ 6883400 h 6883400"/>
              <a:gd name="connsiteX4" fmla="*/ 8466 w 9203266"/>
              <a:gd name="connsiteY4" fmla="*/ 0 h 6883400"/>
              <a:gd name="connsiteX5" fmla="*/ 9203266 w 9203266"/>
              <a:gd name="connsiteY5" fmla="*/ 16933 h 6883400"/>
              <a:gd name="connsiteX0" fmla="*/ 9203266 w 9203266"/>
              <a:gd name="connsiteY0" fmla="*/ 16933 h 6883400"/>
              <a:gd name="connsiteX1" fmla="*/ 8339666 w 9203266"/>
              <a:gd name="connsiteY1" fmla="*/ 5240866 h 6883400"/>
              <a:gd name="connsiteX2" fmla="*/ 7340600 w 9203266"/>
              <a:gd name="connsiteY2" fmla="*/ 6874933 h 6883400"/>
              <a:gd name="connsiteX3" fmla="*/ 0 w 9203266"/>
              <a:gd name="connsiteY3" fmla="*/ 6883400 h 6883400"/>
              <a:gd name="connsiteX4" fmla="*/ 8466 w 9203266"/>
              <a:gd name="connsiteY4" fmla="*/ 0 h 6883400"/>
              <a:gd name="connsiteX5" fmla="*/ 9203266 w 9203266"/>
              <a:gd name="connsiteY5" fmla="*/ 16933 h 6883400"/>
              <a:gd name="connsiteX0" fmla="*/ 9203266 w 9491133"/>
              <a:gd name="connsiteY0" fmla="*/ 16933 h 6883400"/>
              <a:gd name="connsiteX1" fmla="*/ 8339666 w 9491133"/>
              <a:gd name="connsiteY1" fmla="*/ 5240866 h 6883400"/>
              <a:gd name="connsiteX2" fmla="*/ 9491133 w 9491133"/>
              <a:gd name="connsiteY2" fmla="*/ 6883400 h 6883400"/>
              <a:gd name="connsiteX3" fmla="*/ 0 w 9491133"/>
              <a:gd name="connsiteY3" fmla="*/ 6883400 h 6883400"/>
              <a:gd name="connsiteX4" fmla="*/ 8466 w 9491133"/>
              <a:gd name="connsiteY4" fmla="*/ 0 h 6883400"/>
              <a:gd name="connsiteX5" fmla="*/ 9203266 w 9491133"/>
              <a:gd name="connsiteY5" fmla="*/ 16933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91133" h="6883400">
                <a:moveTo>
                  <a:pt x="9203266" y="16933"/>
                </a:moveTo>
                <a:lnTo>
                  <a:pt x="8339666" y="5240866"/>
                </a:lnTo>
                <a:lnTo>
                  <a:pt x="9491133" y="6883400"/>
                </a:lnTo>
                <a:lnTo>
                  <a:pt x="0" y="6883400"/>
                </a:lnTo>
                <a:lnTo>
                  <a:pt x="8466" y="0"/>
                </a:lnTo>
                <a:lnTo>
                  <a:pt x="9203266" y="16933"/>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Τίτλος 1">
            <a:extLst>
              <a:ext uri="{FF2B5EF4-FFF2-40B4-BE49-F238E27FC236}">
                <a16:creationId xmlns:a16="http://schemas.microsoft.com/office/drawing/2014/main" xmlns="" id="{1094BB8F-3D6B-4311-9CC2-BAAED54FF268}"/>
              </a:ext>
            </a:extLst>
          </p:cNvPr>
          <p:cNvSpPr>
            <a:spLocks noGrp="1"/>
          </p:cNvSpPr>
          <p:nvPr>
            <p:ph type="title"/>
          </p:nvPr>
        </p:nvSpPr>
        <p:spPr>
          <a:xfrm>
            <a:off x="685800" y="685800"/>
            <a:ext cx="7391400" cy="1176867"/>
          </a:xfrm>
        </p:spPr>
        <p:txBody>
          <a:bodyPr vert="horz" lIns="91440" tIns="45720" rIns="91440" bIns="45720" rtlCol="0" anchor="ctr">
            <a:normAutofit/>
          </a:bodyPr>
          <a:lstStyle/>
          <a:p>
            <a:r>
              <a:rPr lang="en-US" i="1" dirty="0">
                <a:solidFill>
                  <a:schemeClr val="bg1"/>
                </a:solidFill>
              </a:rPr>
              <a:t> </a:t>
            </a:r>
            <a:r>
              <a:rPr lang="el-GR" i="1" dirty="0" smtClean="0">
                <a:solidFill>
                  <a:schemeClr val="bg1"/>
                </a:solidFill>
              </a:rPr>
              <a:t>Λεκτική μορφή</a:t>
            </a:r>
            <a:endParaRPr lang="en-US" dirty="0">
              <a:solidFill>
                <a:schemeClr val="bg1"/>
              </a:solidFill>
            </a:endParaRPr>
          </a:p>
          <a:p>
            <a:endParaRPr lang="en-US" dirty="0">
              <a:solidFill>
                <a:schemeClr val="bg1"/>
              </a:solidFill>
            </a:endParaRPr>
          </a:p>
        </p:txBody>
      </p:sp>
      <p:sp>
        <p:nvSpPr>
          <p:cNvPr id="10" name="TextBox 9">
            <a:extLst>
              <a:ext uri="{FF2B5EF4-FFF2-40B4-BE49-F238E27FC236}">
                <a16:creationId xmlns:a16="http://schemas.microsoft.com/office/drawing/2014/main" xmlns="" id="{0D8820A2-DC3F-9B62-C580-AC6A1BD71656}"/>
              </a:ext>
            </a:extLst>
          </p:cNvPr>
          <p:cNvSpPr txBox="1"/>
          <p:nvPr/>
        </p:nvSpPr>
        <p:spPr>
          <a:xfrm>
            <a:off x="685799" y="1888067"/>
            <a:ext cx="7391401" cy="397086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92500" lnSpcReduction="10000"/>
          </a:bodyPr>
          <a:lstStyle/>
          <a:p>
            <a:pPr marL="457200" indent="-457200" defTabSz="457200">
              <a:lnSpc>
                <a:spcPct val="90000"/>
              </a:lnSpc>
              <a:spcBef>
                <a:spcPct val="20000"/>
              </a:spcBef>
              <a:spcAft>
                <a:spcPts val="600"/>
              </a:spcAft>
              <a:buClr>
                <a:schemeClr val="accent1">
                  <a:lumMod val="75000"/>
                </a:schemeClr>
              </a:buClr>
              <a:buSzPct val="145000"/>
              <a:buFont typeface="Arial"/>
              <a:buChar char="•"/>
            </a:pPr>
            <a:endParaRPr lang="en-US" sz="1400" dirty="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r>
              <a:rPr lang="el-GR" sz="2400" dirty="0">
                <a:solidFill>
                  <a:schemeClr val="bg1"/>
                </a:solidFill>
              </a:rPr>
              <a:t> Οι λέξεις έχουν πολύ μεγάλη </a:t>
            </a:r>
            <a:r>
              <a:rPr lang="el-GR" sz="2400" dirty="0" smtClean="0">
                <a:solidFill>
                  <a:schemeClr val="bg1"/>
                </a:solidFill>
              </a:rPr>
              <a:t>δύναμη</a:t>
            </a:r>
            <a:endParaRPr lang="el-GR" sz="2400" dirty="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endParaRPr lang="el-GR" sz="2400" dirty="0" smtClean="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r>
              <a:rPr lang="en-US" sz="2400" dirty="0">
                <a:solidFill>
                  <a:schemeClr val="bg1"/>
                </a:solidFill>
              </a:rPr>
              <a:t> </a:t>
            </a:r>
            <a:r>
              <a:rPr lang="el-GR" sz="2400" dirty="0">
                <a:solidFill>
                  <a:schemeClr val="bg1"/>
                </a:solidFill>
              </a:rPr>
              <a:t>Ο λεκτικός εκφοβισμός αποτελεί την πιο συχνή μορφή του </a:t>
            </a:r>
            <a:r>
              <a:rPr lang="el-GR" sz="2400" dirty="0" err="1">
                <a:solidFill>
                  <a:schemeClr val="bg1"/>
                </a:solidFill>
              </a:rPr>
              <a:t>bullying</a:t>
            </a:r>
            <a:r>
              <a:rPr lang="el-GR" sz="2400" dirty="0">
                <a:solidFill>
                  <a:schemeClr val="bg1"/>
                </a:solidFill>
              </a:rPr>
              <a:t> </a:t>
            </a:r>
            <a:endParaRPr lang="el-GR" sz="2400" dirty="0" smtClean="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endParaRPr lang="el-GR" sz="2400" dirty="0" smtClean="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r>
              <a:rPr lang="el-GR" sz="2400" dirty="0">
                <a:solidFill>
                  <a:schemeClr val="bg1"/>
                </a:solidFill>
              </a:rPr>
              <a:t>Είναι η πιο επικίνδυνη και μακράς διάρκειας μορφή </a:t>
            </a:r>
            <a:r>
              <a:rPr lang="el-GR" sz="2400" dirty="0" err="1" smtClean="0">
                <a:solidFill>
                  <a:schemeClr val="bg1"/>
                </a:solidFill>
              </a:rPr>
              <a:t>bullying</a:t>
            </a:r>
            <a:endParaRPr lang="el-GR" sz="2400" dirty="0" smtClean="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endParaRPr lang="el-GR" sz="2400" dirty="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r>
              <a:rPr lang="el-GR" sz="2400" dirty="0" smtClean="0">
                <a:solidFill>
                  <a:schemeClr val="bg1"/>
                </a:solidFill>
              </a:rPr>
              <a:t>Στο στόχαστρο εμφάνιση</a:t>
            </a:r>
            <a:r>
              <a:rPr lang="el-GR" sz="2400" dirty="0">
                <a:solidFill>
                  <a:schemeClr val="bg1"/>
                </a:solidFill>
              </a:rPr>
              <a:t>,  η κοινωνική θέση </a:t>
            </a:r>
            <a:r>
              <a:rPr lang="el-GR" sz="2400" dirty="0" smtClean="0">
                <a:solidFill>
                  <a:schemeClr val="bg1"/>
                </a:solidFill>
              </a:rPr>
              <a:t>και όποιο άλλο «κουσούρι»</a:t>
            </a:r>
            <a:endParaRPr lang="el-GR" sz="2400" dirty="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endParaRPr lang="el-GR" sz="2400" dirty="0" smtClean="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endParaRPr lang="en-US" sz="1400" dirty="0">
              <a:solidFill>
                <a:schemeClr val="bg1"/>
              </a:solidFill>
            </a:endParaRPr>
          </a:p>
          <a:p>
            <a:pPr marL="457200" indent="-457200" defTabSz="457200">
              <a:lnSpc>
                <a:spcPct val="90000"/>
              </a:lnSpc>
              <a:spcBef>
                <a:spcPct val="20000"/>
              </a:spcBef>
              <a:spcAft>
                <a:spcPts val="600"/>
              </a:spcAft>
              <a:buClr>
                <a:schemeClr val="accent1">
                  <a:lumMod val="75000"/>
                </a:schemeClr>
              </a:buClr>
              <a:buSzPct val="145000"/>
              <a:buFont typeface="Arial"/>
              <a:buChar char="•"/>
            </a:pPr>
            <a:endParaRPr lang="en-US" sz="1400" dirty="0">
              <a:solidFill>
                <a:schemeClr val="bg1"/>
              </a:solidFill>
            </a:endParaRPr>
          </a:p>
        </p:txBody>
      </p:sp>
      <p:grpSp>
        <p:nvGrpSpPr>
          <p:cNvPr id="56" name="Group 55">
            <a:extLst>
              <a:ext uri="{FF2B5EF4-FFF2-40B4-BE49-F238E27FC236}">
                <a16:creationId xmlns:a16="http://schemas.microsoft.com/office/drawing/2014/main" xmlns="" id="{A687C7F6-58BD-459B-9FD4-9B4326520E60}"/>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405812" y="0"/>
            <a:ext cx="2436813" cy="6858001"/>
            <a:chOff x="1320800" y="0"/>
            <a:chExt cx="2436813" cy="6858001"/>
          </a:xfrm>
        </p:grpSpPr>
        <p:sp>
          <p:nvSpPr>
            <p:cNvPr id="57" name="Freeform 6">
              <a:extLst>
                <a:ext uri="{FF2B5EF4-FFF2-40B4-BE49-F238E27FC236}">
                  <a16:creationId xmlns:a16="http://schemas.microsoft.com/office/drawing/2014/main" xmlns="" id="{7E1BE2BF-ED62-4173-BCC7-50E94D33607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58" name="Freeform 7">
              <a:extLst>
                <a:ext uri="{FF2B5EF4-FFF2-40B4-BE49-F238E27FC236}">
                  <a16:creationId xmlns:a16="http://schemas.microsoft.com/office/drawing/2014/main" xmlns="" id="{7DCB2C33-6146-4662-B2E3-290C0E735D9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59" name="Freeform 8">
              <a:extLst>
                <a:ext uri="{FF2B5EF4-FFF2-40B4-BE49-F238E27FC236}">
                  <a16:creationId xmlns:a16="http://schemas.microsoft.com/office/drawing/2014/main" xmlns="" id="{BAAB3803-3169-4DC0-8FE3-BECC5F90DEC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60" name="Freeform 9">
              <a:extLst>
                <a:ext uri="{FF2B5EF4-FFF2-40B4-BE49-F238E27FC236}">
                  <a16:creationId xmlns:a16="http://schemas.microsoft.com/office/drawing/2014/main" xmlns="" id="{183A2417-5C50-4455-9D99-69459EFDDD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1" name="Freeform 10">
              <a:extLst>
                <a:ext uri="{FF2B5EF4-FFF2-40B4-BE49-F238E27FC236}">
                  <a16:creationId xmlns:a16="http://schemas.microsoft.com/office/drawing/2014/main" xmlns="" id="{3DDF06AF-3BFB-433A-84F4-D74649A1CB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2" name="Freeform 11">
              <a:extLst>
                <a:ext uri="{FF2B5EF4-FFF2-40B4-BE49-F238E27FC236}">
                  <a16:creationId xmlns:a16="http://schemas.microsoft.com/office/drawing/2014/main" xmlns="" id="{7A7A9102-0F6A-4CFC-97A6-1CD5522FC5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7" name="TextBox 6">
            <a:extLst>
              <a:ext uri="{FF2B5EF4-FFF2-40B4-BE49-F238E27FC236}">
                <a16:creationId xmlns:a16="http://schemas.microsoft.com/office/drawing/2014/main" xmlns="" id="{79B9050C-2823-440C-98B3-F0E600FC2CCA}"/>
              </a:ext>
            </a:extLst>
          </p:cNvPr>
          <p:cNvSpPr txBox="1"/>
          <p:nvPr/>
        </p:nvSpPr>
        <p:spPr>
          <a:xfrm>
            <a:off x="3147483" y="25019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l-GR" dirty="0"/>
          </a:p>
        </p:txBody>
      </p:sp>
    </p:spTree>
    <p:extLst>
      <p:ext uri="{BB962C8B-B14F-4D97-AF65-F5344CB8AC3E}">
        <p14:creationId xmlns:p14="http://schemas.microsoft.com/office/powerpoint/2010/main" val="58939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25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par>
                          <p:cTn id="8" fill="hold">
                            <p:stCondLst>
                              <p:cond delay="1750"/>
                            </p:stCondLst>
                            <p:childTnLst>
                              <p:par>
                                <p:cTn id="9" presetID="10" presetClass="entr" presetSubtype="0" fill="hold" grpId="0" nodeType="afterEffect">
                                  <p:stCondLst>
                                    <p:cond delay="4750"/>
                                  </p:stCondLst>
                                  <p:childTnLst>
                                    <p:set>
                                      <p:cBhvr>
                                        <p:cTn id="10" dur="1" fill="hold">
                                          <p:stCondLst>
                                            <p:cond delay="0"/>
                                          </p:stCondLst>
                                        </p:cTn>
                                        <p:tgtEl>
                                          <p:spTgt spid="10">
                                            <p:txEl>
                                              <p:pRg st="3" end="3"/>
                                            </p:txEl>
                                          </p:spTgt>
                                        </p:tgtEl>
                                        <p:attrNameLst>
                                          <p:attrName>style.visibility</p:attrName>
                                        </p:attrNameLst>
                                      </p:cBhvr>
                                      <p:to>
                                        <p:strVal val="visible"/>
                                      </p:to>
                                    </p:set>
                                    <p:animEffect transition="in" filter="fade">
                                      <p:cBhvr>
                                        <p:cTn id="11" dur="500"/>
                                        <p:tgtEl>
                                          <p:spTgt spid="10">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2250"/>
                                  </p:stCondLst>
                                  <p:childTnLst>
                                    <p:set>
                                      <p:cBhvr>
                                        <p:cTn id="15" dur="1" fill="hold">
                                          <p:stCondLst>
                                            <p:cond delay="0"/>
                                          </p:stCondLst>
                                        </p:cTn>
                                        <p:tgtEl>
                                          <p:spTgt spid="10">
                                            <p:txEl>
                                              <p:pRg st="5" end="5"/>
                                            </p:txEl>
                                          </p:spTgt>
                                        </p:tgtEl>
                                        <p:attrNameLst>
                                          <p:attrName>style.visibility</p:attrName>
                                        </p:attrNameLst>
                                      </p:cBhvr>
                                      <p:to>
                                        <p:strVal val="visible"/>
                                      </p:to>
                                    </p:set>
                                    <p:animEffect transition="in" filter="fade">
                                      <p:cBhvr>
                                        <p:cTn id="16" dur="500"/>
                                        <p:tgtEl>
                                          <p:spTgt spid="10">
                                            <p:txEl>
                                              <p:pRg st="5" end="5"/>
                                            </p:txEl>
                                          </p:spTgt>
                                        </p:tgtEl>
                                      </p:cBhvr>
                                    </p:animEffect>
                                  </p:childTnLst>
                                </p:cTn>
                              </p:par>
                            </p:childTnLst>
                          </p:cTn>
                        </p:par>
                        <p:par>
                          <p:cTn id="17" fill="hold">
                            <p:stCondLst>
                              <p:cond delay="2750"/>
                            </p:stCondLst>
                            <p:childTnLst>
                              <p:par>
                                <p:cTn id="18" presetID="10" presetClass="entr" presetSubtype="0" fill="hold" nodeType="afterEffect">
                                  <p:stCondLst>
                                    <p:cond delay="3000"/>
                                  </p:stCondLst>
                                  <p:childTnLst>
                                    <p:set>
                                      <p:cBhvr>
                                        <p:cTn id="19" dur="1" fill="hold">
                                          <p:stCondLst>
                                            <p:cond delay="0"/>
                                          </p:stCondLst>
                                        </p:cTn>
                                        <p:tgtEl>
                                          <p:spTgt spid="10">
                                            <p:txEl>
                                              <p:pRg st="7" end="7"/>
                                            </p:txEl>
                                          </p:spTgt>
                                        </p:tgtEl>
                                        <p:attrNameLst>
                                          <p:attrName>style.visibility</p:attrName>
                                        </p:attrNameLst>
                                      </p:cBhvr>
                                      <p:to>
                                        <p:strVal val="visible"/>
                                      </p:to>
                                    </p:set>
                                    <p:animEffect transition="in" filter="fade">
                                      <p:cBhvr>
                                        <p:cTn id="20"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xmlns="" id="{FDB0F91E-E08B-4543-B4C0-6DF9094A01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0812" y="0"/>
            <a:ext cx="2436813" cy="6858001"/>
            <a:chOff x="1320800" y="0"/>
            <a:chExt cx="2436813" cy="6858001"/>
          </a:xfrm>
        </p:grpSpPr>
        <p:sp>
          <p:nvSpPr>
            <p:cNvPr id="45" name="Freeform 6">
              <a:extLst>
                <a:ext uri="{FF2B5EF4-FFF2-40B4-BE49-F238E27FC236}">
                  <a16:creationId xmlns:a16="http://schemas.microsoft.com/office/drawing/2014/main" xmlns="" id="{CAA7E6E8-7988-4714-A434-6B552010B5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6" name="Freeform 7">
              <a:extLst>
                <a:ext uri="{FF2B5EF4-FFF2-40B4-BE49-F238E27FC236}">
                  <a16:creationId xmlns:a16="http://schemas.microsoft.com/office/drawing/2014/main" xmlns="" id="{A2736B6B-CF60-477E-8405-C77A6B60D51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7" name="Freeform 8">
              <a:extLst>
                <a:ext uri="{FF2B5EF4-FFF2-40B4-BE49-F238E27FC236}">
                  <a16:creationId xmlns:a16="http://schemas.microsoft.com/office/drawing/2014/main" xmlns="" id="{96C54F74-7D7A-4327-AC54-03A0C30CA13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8" name="Freeform 9">
              <a:extLst>
                <a:ext uri="{FF2B5EF4-FFF2-40B4-BE49-F238E27FC236}">
                  <a16:creationId xmlns:a16="http://schemas.microsoft.com/office/drawing/2014/main" xmlns="" id="{40790CC2-4075-407E-B51B-01EBAB18A0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9" name="Freeform 10">
              <a:extLst>
                <a:ext uri="{FF2B5EF4-FFF2-40B4-BE49-F238E27FC236}">
                  <a16:creationId xmlns:a16="http://schemas.microsoft.com/office/drawing/2014/main" xmlns="" id="{808D79CE-C1DC-4640-82F8-32DDB31DF4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0" name="Freeform 11">
              <a:extLst>
                <a:ext uri="{FF2B5EF4-FFF2-40B4-BE49-F238E27FC236}">
                  <a16:creationId xmlns:a16="http://schemas.microsoft.com/office/drawing/2014/main" xmlns="" id="{7690EB4B-9665-453E-A536-FA9DA06D1C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useBgFill="1">
        <p:nvSpPr>
          <p:cNvPr id="52" name="Rectangle 51">
            <a:extLst>
              <a:ext uri="{FF2B5EF4-FFF2-40B4-BE49-F238E27FC236}">
                <a16:creationId xmlns:a16="http://schemas.microsoft.com/office/drawing/2014/main" xmlns="" id="{6B41A1B0-5371-4B20-AEA6-6D72BC7341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5239"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descr="Μοτίβο κυματομορφής ήχου σε θολή οθόνη">
            <a:extLst>
              <a:ext uri="{FF2B5EF4-FFF2-40B4-BE49-F238E27FC236}">
                <a16:creationId xmlns:a16="http://schemas.microsoft.com/office/drawing/2014/main" xmlns="" id="{3D336032-E5F7-B30E-B126-F8136A301223}"/>
              </a:ext>
            </a:extLst>
          </p:cNvPr>
          <p:cNvPicPr>
            <a:picLocks noChangeAspect="1"/>
          </p:cNvPicPr>
          <p:nvPr/>
        </p:nvPicPr>
        <p:blipFill rotWithShape="1">
          <a:blip r:embed="rId3"/>
          <a:srcRect t="6646" r="9091" b="16745"/>
          <a:stretch/>
        </p:blipFill>
        <p:spPr>
          <a:xfrm>
            <a:off x="20" y="10"/>
            <a:ext cx="12191980" cy="6857990"/>
          </a:xfrm>
          <a:prstGeom prst="rect">
            <a:avLst/>
          </a:prstGeom>
        </p:spPr>
      </p:pic>
      <p:sp>
        <p:nvSpPr>
          <p:cNvPr id="54" name="Freeform 15">
            <a:extLst>
              <a:ext uri="{FF2B5EF4-FFF2-40B4-BE49-F238E27FC236}">
                <a16:creationId xmlns:a16="http://schemas.microsoft.com/office/drawing/2014/main" xmlns="" id="{8D596E77-548C-426C-B479-84681CF16C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6933" y="-16933"/>
            <a:ext cx="9491133" cy="6883400"/>
          </a:xfrm>
          <a:custGeom>
            <a:avLst/>
            <a:gdLst>
              <a:gd name="connsiteX0" fmla="*/ 5427133 w 7340600"/>
              <a:gd name="connsiteY0" fmla="*/ 8466 h 6883400"/>
              <a:gd name="connsiteX1" fmla="*/ 4783666 w 7340600"/>
              <a:gd name="connsiteY1" fmla="*/ 2573866 h 6883400"/>
              <a:gd name="connsiteX2" fmla="*/ 7340600 w 7340600"/>
              <a:gd name="connsiteY2" fmla="*/ 6874933 h 6883400"/>
              <a:gd name="connsiteX3" fmla="*/ 0 w 7340600"/>
              <a:gd name="connsiteY3" fmla="*/ 6883400 h 6883400"/>
              <a:gd name="connsiteX4" fmla="*/ 8466 w 7340600"/>
              <a:gd name="connsiteY4" fmla="*/ 0 h 6883400"/>
              <a:gd name="connsiteX5" fmla="*/ 5427133 w 7340600"/>
              <a:gd name="connsiteY5" fmla="*/ 8466 h 6883400"/>
              <a:gd name="connsiteX0" fmla="*/ 9203266 w 9203266"/>
              <a:gd name="connsiteY0" fmla="*/ 16933 h 6883400"/>
              <a:gd name="connsiteX1" fmla="*/ 4783666 w 9203266"/>
              <a:gd name="connsiteY1" fmla="*/ 2573866 h 6883400"/>
              <a:gd name="connsiteX2" fmla="*/ 7340600 w 9203266"/>
              <a:gd name="connsiteY2" fmla="*/ 6874933 h 6883400"/>
              <a:gd name="connsiteX3" fmla="*/ 0 w 9203266"/>
              <a:gd name="connsiteY3" fmla="*/ 6883400 h 6883400"/>
              <a:gd name="connsiteX4" fmla="*/ 8466 w 9203266"/>
              <a:gd name="connsiteY4" fmla="*/ 0 h 6883400"/>
              <a:gd name="connsiteX5" fmla="*/ 9203266 w 9203266"/>
              <a:gd name="connsiteY5" fmla="*/ 16933 h 6883400"/>
              <a:gd name="connsiteX0" fmla="*/ 9203266 w 9203266"/>
              <a:gd name="connsiteY0" fmla="*/ 16933 h 6883400"/>
              <a:gd name="connsiteX1" fmla="*/ 8339666 w 9203266"/>
              <a:gd name="connsiteY1" fmla="*/ 5240866 h 6883400"/>
              <a:gd name="connsiteX2" fmla="*/ 7340600 w 9203266"/>
              <a:gd name="connsiteY2" fmla="*/ 6874933 h 6883400"/>
              <a:gd name="connsiteX3" fmla="*/ 0 w 9203266"/>
              <a:gd name="connsiteY3" fmla="*/ 6883400 h 6883400"/>
              <a:gd name="connsiteX4" fmla="*/ 8466 w 9203266"/>
              <a:gd name="connsiteY4" fmla="*/ 0 h 6883400"/>
              <a:gd name="connsiteX5" fmla="*/ 9203266 w 9203266"/>
              <a:gd name="connsiteY5" fmla="*/ 16933 h 6883400"/>
              <a:gd name="connsiteX0" fmla="*/ 9203266 w 9491133"/>
              <a:gd name="connsiteY0" fmla="*/ 16933 h 6883400"/>
              <a:gd name="connsiteX1" fmla="*/ 8339666 w 9491133"/>
              <a:gd name="connsiteY1" fmla="*/ 5240866 h 6883400"/>
              <a:gd name="connsiteX2" fmla="*/ 9491133 w 9491133"/>
              <a:gd name="connsiteY2" fmla="*/ 6883400 h 6883400"/>
              <a:gd name="connsiteX3" fmla="*/ 0 w 9491133"/>
              <a:gd name="connsiteY3" fmla="*/ 6883400 h 6883400"/>
              <a:gd name="connsiteX4" fmla="*/ 8466 w 9491133"/>
              <a:gd name="connsiteY4" fmla="*/ 0 h 6883400"/>
              <a:gd name="connsiteX5" fmla="*/ 9203266 w 9491133"/>
              <a:gd name="connsiteY5" fmla="*/ 16933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91133" h="6883400">
                <a:moveTo>
                  <a:pt x="9203266" y="16933"/>
                </a:moveTo>
                <a:lnTo>
                  <a:pt x="8339666" y="5240866"/>
                </a:lnTo>
                <a:lnTo>
                  <a:pt x="9491133" y="6883400"/>
                </a:lnTo>
                <a:lnTo>
                  <a:pt x="0" y="6883400"/>
                </a:lnTo>
                <a:lnTo>
                  <a:pt x="8466" y="0"/>
                </a:lnTo>
                <a:lnTo>
                  <a:pt x="9203266" y="16933"/>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Τίτλος 1">
            <a:extLst>
              <a:ext uri="{FF2B5EF4-FFF2-40B4-BE49-F238E27FC236}">
                <a16:creationId xmlns:a16="http://schemas.microsoft.com/office/drawing/2014/main" xmlns="" id="{1094BB8F-3D6B-4311-9CC2-BAAED54FF268}"/>
              </a:ext>
            </a:extLst>
          </p:cNvPr>
          <p:cNvSpPr>
            <a:spLocks noGrp="1"/>
          </p:cNvSpPr>
          <p:nvPr>
            <p:ph type="title"/>
          </p:nvPr>
        </p:nvSpPr>
        <p:spPr>
          <a:xfrm>
            <a:off x="685800" y="685800"/>
            <a:ext cx="7391400" cy="1176867"/>
          </a:xfrm>
        </p:spPr>
        <p:txBody>
          <a:bodyPr vert="horz" lIns="91440" tIns="45720" rIns="91440" bIns="45720" rtlCol="0" anchor="ctr">
            <a:normAutofit/>
          </a:bodyPr>
          <a:lstStyle/>
          <a:p>
            <a:r>
              <a:rPr lang="en-US" i="1" dirty="0">
                <a:solidFill>
                  <a:schemeClr val="bg1"/>
                </a:solidFill>
              </a:rPr>
              <a:t> </a:t>
            </a:r>
            <a:r>
              <a:rPr lang="el-GR" i="1" dirty="0" smtClean="0">
                <a:solidFill>
                  <a:schemeClr val="bg1"/>
                </a:solidFill>
              </a:rPr>
              <a:t>Συναισθηματική μορφή</a:t>
            </a:r>
            <a:endParaRPr lang="en-US" dirty="0">
              <a:solidFill>
                <a:schemeClr val="bg1"/>
              </a:solidFill>
            </a:endParaRPr>
          </a:p>
          <a:p>
            <a:endParaRPr lang="en-US" dirty="0">
              <a:solidFill>
                <a:schemeClr val="bg1"/>
              </a:solidFill>
            </a:endParaRPr>
          </a:p>
        </p:txBody>
      </p:sp>
      <p:sp>
        <p:nvSpPr>
          <p:cNvPr id="10" name="TextBox 9">
            <a:extLst>
              <a:ext uri="{FF2B5EF4-FFF2-40B4-BE49-F238E27FC236}">
                <a16:creationId xmlns:a16="http://schemas.microsoft.com/office/drawing/2014/main" xmlns="" id="{0D8820A2-DC3F-9B62-C580-AC6A1BD71656}"/>
              </a:ext>
            </a:extLst>
          </p:cNvPr>
          <p:cNvSpPr txBox="1"/>
          <p:nvPr/>
        </p:nvSpPr>
        <p:spPr>
          <a:xfrm>
            <a:off x="685799" y="1888066"/>
            <a:ext cx="7720013" cy="460417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70000" lnSpcReduction="20000"/>
          </a:bodyPr>
          <a:lstStyle/>
          <a:p>
            <a:pPr marL="457200" indent="-457200" defTabSz="457200">
              <a:lnSpc>
                <a:spcPct val="90000"/>
              </a:lnSpc>
              <a:spcBef>
                <a:spcPct val="20000"/>
              </a:spcBef>
              <a:spcAft>
                <a:spcPts val="600"/>
              </a:spcAft>
              <a:buClr>
                <a:schemeClr val="accent1">
                  <a:lumMod val="75000"/>
                </a:schemeClr>
              </a:buClr>
              <a:buSzPct val="145000"/>
              <a:buFont typeface="Arial"/>
              <a:buChar char="•"/>
            </a:pPr>
            <a:endParaRPr lang="en-US" sz="1400" dirty="0">
              <a:solidFill>
                <a:schemeClr val="bg1"/>
              </a:solidFill>
            </a:endParaRPr>
          </a:p>
          <a:p>
            <a:pPr defTabSz="457200">
              <a:lnSpc>
                <a:spcPct val="90000"/>
              </a:lnSpc>
              <a:spcBef>
                <a:spcPct val="20000"/>
              </a:spcBef>
              <a:spcAft>
                <a:spcPts val="600"/>
              </a:spcAft>
              <a:buClr>
                <a:schemeClr val="accent1">
                  <a:lumMod val="75000"/>
                </a:schemeClr>
              </a:buClr>
              <a:buSzPct val="145000"/>
            </a:pPr>
            <a:r>
              <a:rPr lang="el-GR" sz="3100" i="1" dirty="0">
                <a:solidFill>
                  <a:schemeClr val="bg1"/>
                </a:solidFill>
              </a:rPr>
              <a:t>«Δε φτάνει ότι δε με έκαναν παρέα, είχαν απειλήσει και όλα τα υπόλοιπα κορίτσια ότι όποια μου μίλαγε θα έβρισκε τον μπελά της</a:t>
            </a:r>
            <a:r>
              <a:rPr lang="el-GR" sz="3100" i="1" dirty="0" smtClean="0">
                <a:solidFill>
                  <a:schemeClr val="bg1"/>
                </a:solidFill>
              </a:rPr>
              <a:t>»</a:t>
            </a:r>
            <a:endParaRPr lang="el-GR" sz="3100" i="1" dirty="0">
              <a:solidFill>
                <a:schemeClr val="bg1"/>
              </a:solidFill>
            </a:endParaRPr>
          </a:p>
          <a:p>
            <a:pPr defTabSz="457200">
              <a:lnSpc>
                <a:spcPct val="90000"/>
              </a:lnSpc>
              <a:spcBef>
                <a:spcPct val="20000"/>
              </a:spcBef>
              <a:spcAft>
                <a:spcPts val="600"/>
              </a:spcAft>
              <a:buClr>
                <a:schemeClr val="accent1">
                  <a:lumMod val="75000"/>
                </a:schemeClr>
              </a:buClr>
              <a:buSzPct val="145000"/>
            </a:pPr>
            <a:endParaRPr lang="el-GR" sz="2400" dirty="0" smtClean="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r>
              <a:rPr lang="en-US" sz="3100" dirty="0">
                <a:solidFill>
                  <a:schemeClr val="bg1"/>
                </a:solidFill>
              </a:rPr>
              <a:t> </a:t>
            </a:r>
            <a:r>
              <a:rPr lang="el-GR" sz="3100" dirty="0" smtClean="0">
                <a:solidFill>
                  <a:schemeClr val="bg1"/>
                </a:solidFill>
              </a:rPr>
              <a:t>ψυχολογικές επιπτώσεις</a:t>
            </a:r>
          </a:p>
          <a:p>
            <a:pPr defTabSz="457200">
              <a:lnSpc>
                <a:spcPct val="90000"/>
              </a:lnSpc>
              <a:spcBef>
                <a:spcPct val="20000"/>
              </a:spcBef>
              <a:spcAft>
                <a:spcPts val="600"/>
              </a:spcAft>
              <a:buClr>
                <a:schemeClr val="accent1">
                  <a:lumMod val="75000"/>
                </a:schemeClr>
              </a:buClr>
              <a:buSzPct val="145000"/>
              <a:buFont typeface="Arial"/>
              <a:buChar char="•"/>
            </a:pPr>
            <a:endParaRPr lang="el-GR" sz="3100" dirty="0" smtClean="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r>
              <a:rPr lang="el-GR" sz="3100" dirty="0">
                <a:solidFill>
                  <a:schemeClr val="bg1"/>
                </a:solidFill>
              </a:rPr>
              <a:t>«επιδέξιος» και «διακριτικός» </a:t>
            </a:r>
            <a:r>
              <a:rPr lang="el-GR" sz="3100" dirty="0" smtClean="0">
                <a:solidFill>
                  <a:schemeClr val="bg1"/>
                </a:solidFill>
              </a:rPr>
              <a:t>τρόπος εκφοβισμού</a:t>
            </a:r>
          </a:p>
          <a:p>
            <a:pPr defTabSz="457200">
              <a:lnSpc>
                <a:spcPct val="90000"/>
              </a:lnSpc>
              <a:spcBef>
                <a:spcPct val="20000"/>
              </a:spcBef>
              <a:spcAft>
                <a:spcPts val="600"/>
              </a:spcAft>
              <a:buClr>
                <a:schemeClr val="accent1">
                  <a:lumMod val="75000"/>
                </a:schemeClr>
              </a:buClr>
              <a:buSzPct val="145000"/>
              <a:buFont typeface="Arial"/>
              <a:buChar char="•"/>
            </a:pPr>
            <a:endParaRPr lang="el-GR" sz="3100" dirty="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r>
              <a:rPr lang="el-GR" sz="3100" dirty="0">
                <a:solidFill>
                  <a:schemeClr val="bg1"/>
                </a:solidFill>
              </a:rPr>
              <a:t>συνδέεται με τη δημιουργία ενός κλίματος </a:t>
            </a:r>
            <a:r>
              <a:rPr lang="el-GR" sz="3100" dirty="0" smtClean="0">
                <a:solidFill>
                  <a:schemeClr val="bg1"/>
                </a:solidFill>
              </a:rPr>
              <a:t>φόβου</a:t>
            </a:r>
          </a:p>
          <a:p>
            <a:pPr defTabSz="457200">
              <a:lnSpc>
                <a:spcPct val="90000"/>
              </a:lnSpc>
              <a:spcBef>
                <a:spcPct val="20000"/>
              </a:spcBef>
              <a:spcAft>
                <a:spcPts val="600"/>
              </a:spcAft>
              <a:buClr>
                <a:schemeClr val="accent1">
                  <a:lumMod val="75000"/>
                </a:schemeClr>
              </a:buClr>
              <a:buSzPct val="145000"/>
              <a:buFont typeface="Arial"/>
              <a:buChar char="•"/>
            </a:pPr>
            <a:endParaRPr lang="el-GR" sz="3100" dirty="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r>
              <a:rPr lang="el-GR" sz="3100" dirty="0" smtClean="0">
                <a:solidFill>
                  <a:schemeClr val="bg1"/>
                </a:solidFill>
              </a:rPr>
              <a:t>αποφυγή συνομηλίκων, η σκόπιμη απομόνωση του μαθητή- θύματος, όπως για παράδειγμα από το παιχνίδι ή τις συζητήσεις, η διάδοση άσχημων φημών ή ψεμάτων</a:t>
            </a:r>
            <a:endParaRPr lang="el-GR" sz="3100" dirty="0" smtClean="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endParaRPr lang="en-US" sz="1400" dirty="0">
              <a:solidFill>
                <a:schemeClr val="bg1"/>
              </a:solidFill>
            </a:endParaRPr>
          </a:p>
          <a:p>
            <a:pPr marL="457200" indent="-457200" defTabSz="457200">
              <a:lnSpc>
                <a:spcPct val="90000"/>
              </a:lnSpc>
              <a:spcBef>
                <a:spcPct val="20000"/>
              </a:spcBef>
              <a:spcAft>
                <a:spcPts val="600"/>
              </a:spcAft>
              <a:buClr>
                <a:schemeClr val="accent1">
                  <a:lumMod val="75000"/>
                </a:schemeClr>
              </a:buClr>
              <a:buSzPct val="145000"/>
              <a:buFont typeface="Arial"/>
              <a:buChar char="•"/>
            </a:pPr>
            <a:endParaRPr lang="en-US" sz="1400" dirty="0">
              <a:solidFill>
                <a:schemeClr val="bg1"/>
              </a:solidFill>
            </a:endParaRPr>
          </a:p>
        </p:txBody>
      </p:sp>
      <p:grpSp>
        <p:nvGrpSpPr>
          <p:cNvPr id="56" name="Group 55">
            <a:extLst>
              <a:ext uri="{FF2B5EF4-FFF2-40B4-BE49-F238E27FC236}">
                <a16:creationId xmlns:a16="http://schemas.microsoft.com/office/drawing/2014/main" xmlns="" id="{A687C7F6-58BD-459B-9FD4-9B4326520E60}"/>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405812" y="0"/>
            <a:ext cx="2436813" cy="6858001"/>
            <a:chOff x="1320800" y="0"/>
            <a:chExt cx="2436813" cy="6858001"/>
          </a:xfrm>
        </p:grpSpPr>
        <p:sp>
          <p:nvSpPr>
            <p:cNvPr id="57" name="Freeform 6">
              <a:extLst>
                <a:ext uri="{FF2B5EF4-FFF2-40B4-BE49-F238E27FC236}">
                  <a16:creationId xmlns:a16="http://schemas.microsoft.com/office/drawing/2014/main" xmlns="" id="{7E1BE2BF-ED62-4173-BCC7-50E94D33607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58" name="Freeform 7">
              <a:extLst>
                <a:ext uri="{FF2B5EF4-FFF2-40B4-BE49-F238E27FC236}">
                  <a16:creationId xmlns:a16="http://schemas.microsoft.com/office/drawing/2014/main" xmlns="" id="{7DCB2C33-6146-4662-B2E3-290C0E735D9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59" name="Freeform 8">
              <a:extLst>
                <a:ext uri="{FF2B5EF4-FFF2-40B4-BE49-F238E27FC236}">
                  <a16:creationId xmlns:a16="http://schemas.microsoft.com/office/drawing/2014/main" xmlns="" id="{BAAB3803-3169-4DC0-8FE3-BECC5F90DEC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60" name="Freeform 9">
              <a:extLst>
                <a:ext uri="{FF2B5EF4-FFF2-40B4-BE49-F238E27FC236}">
                  <a16:creationId xmlns:a16="http://schemas.microsoft.com/office/drawing/2014/main" xmlns="" id="{183A2417-5C50-4455-9D99-69459EFDDD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1" name="Freeform 10">
              <a:extLst>
                <a:ext uri="{FF2B5EF4-FFF2-40B4-BE49-F238E27FC236}">
                  <a16:creationId xmlns:a16="http://schemas.microsoft.com/office/drawing/2014/main" xmlns="" id="{3DDF06AF-3BFB-433A-84F4-D74649A1CB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2" name="Freeform 11">
              <a:extLst>
                <a:ext uri="{FF2B5EF4-FFF2-40B4-BE49-F238E27FC236}">
                  <a16:creationId xmlns:a16="http://schemas.microsoft.com/office/drawing/2014/main" xmlns="" id="{7A7A9102-0F6A-4CFC-97A6-1CD5522FC5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7" name="TextBox 6">
            <a:extLst>
              <a:ext uri="{FF2B5EF4-FFF2-40B4-BE49-F238E27FC236}">
                <a16:creationId xmlns:a16="http://schemas.microsoft.com/office/drawing/2014/main" xmlns="" id="{79B9050C-2823-440C-98B3-F0E600FC2CCA}"/>
              </a:ext>
            </a:extLst>
          </p:cNvPr>
          <p:cNvSpPr txBox="1"/>
          <p:nvPr/>
        </p:nvSpPr>
        <p:spPr>
          <a:xfrm>
            <a:off x="3147483" y="25019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l-GR" dirty="0"/>
          </a:p>
        </p:txBody>
      </p:sp>
    </p:spTree>
    <p:extLst>
      <p:ext uri="{BB962C8B-B14F-4D97-AF65-F5344CB8AC3E}">
        <p14:creationId xmlns:p14="http://schemas.microsoft.com/office/powerpoint/2010/main" val="3141492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25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750"/>
                                        <p:tgtEl>
                                          <p:spTgt spid="10">
                                            <p:txEl>
                                              <p:pRg st="1" end="1"/>
                                            </p:txEl>
                                          </p:spTgt>
                                        </p:tgtEl>
                                      </p:cBhvr>
                                    </p:animEffect>
                                  </p:childTnLst>
                                </p:cTn>
                              </p:par>
                            </p:childTnLst>
                          </p:cTn>
                        </p:par>
                        <p:par>
                          <p:cTn id="8" fill="hold">
                            <p:stCondLst>
                              <p:cond delay="2000"/>
                            </p:stCondLst>
                            <p:childTnLst>
                              <p:par>
                                <p:cTn id="9" presetID="10" presetClass="entr" presetSubtype="0" fill="hold" grpId="0" nodeType="afterEffect">
                                  <p:stCondLst>
                                    <p:cond delay="8600"/>
                                  </p:stCondLst>
                                  <p:childTnLst>
                                    <p:set>
                                      <p:cBhvr>
                                        <p:cTn id="10" dur="1" fill="hold">
                                          <p:stCondLst>
                                            <p:cond delay="0"/>
                                          </p:stCondLst>
                                        </p:cTn>
                                        <p:tgtEl>
                                          <p:spTgt spid="10">
                                            <p:txEl>
                                              <p:pRg st="3" end="3"/>
                                            </p:txEl>
                                          </p:spTgt>
                                        </p:tgtEl>
                                        <p:attrNameLst>
                                          <p:attrName>style.visibility</p:attrName>
                                        </p:attrNameLst>
                                      </p:cBhvr>
                                      <p:to>
                                        <p:strVal val="visible"/>
                                      </p:to>
                                    </p:set>
                                    <p:animEffect transition="in" filter="fade">
                                      <p:cBhvr>
                                        <p:cTn id="11" dur="500"/>
                                        <p:tgtEl>
                                          <p:spTgt spid="10">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2250"/>
                                  </p:stCondLst>
                                  <p:childTnLst>
                                    <p:set>
                                      <p:cBhvr>
                                        <p:cTn id="15" dur="1" fill="hold">
                                          <p:stCondLst>
                                            <p:cond delay="0"/>
                                          </p:stCondLst>
                                        </p:cTn>
                                        <p:tgtEl>
                                          <p:spTgt spid="10">
                                            <p:txEl>
                                              <p:pRg st="5" end="5"/>
                                            </p:txEl>
                                          </p:spTgt>
                                        </p:tgtEl>
                                        <p:attrNameLst>
                                          <p:attrName>style.visibility</p:attrName>
                                        </p:attrNameLst>
                                      </p:cBhvr>
                                      <p:to>
                                        <p:strVal val="visible"/>
                                      </p:to>
                                    </p:set>
                                    <p:animEffect transition="in" filter="fade">
                                      <p:cBhvr>
                                        <p:cTn id="16" dur="500"/>
                                        <p:tgtEl>
                                          <p:spTgt spid="10">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3700"/>
                                  </p:stCondLst>
                                  <p:childTnLst>
                                    <p:set>
                                      <p:cBhvr>
                                        <p:cTn id="20" dur="1" fill="hold">
                                          <p:stCondLst>
                                            <p:cond delay="0"/>
                                          </p:stCondLst>
                                        </p:cTn>
                                        <p:tgtEl>
                                          <p:spTgt spid="10">
                                            <p:txEl>
                                              <p:pRg st="7" end="7"/>
                                            </p:txEl>
                                          </p:spTgt>
                                        </p:tgtEl>
                                        <p:attrNameLst>
                                          <p:attrName>style.visibility</p:attrName>
                                        </p:attrNameLst>
                                      </p:cBhvr>
                                      <p:to>
                                        <p:strVal val="visible"/>
                                      </p:to>
                                    </p:set>
                                    <p:animEffect transition="in" filter="fade">
                                      <p:cBhvr>
                                        <p:cTn id="21" dur="500"/>
                                        <p:tgtEl>
                                          <p:spTgt spid="10">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4300"/>
                                  </p:stCondLst>
                                  <p:childTnLst>
                                    <p:set>
                                      <p:cBhvr>
                                        <p:cTn id="25" dur="1" fill="hold">
                                          <p:stCondLst>
                                            <p:cond delay="0"/>
                                          </p:stCondLst>
                                        </p:cTn>
                                        <p:tgtEl>
                                          <p:spTgt spid="10">
                                            <p:txEl>
                                              <p:pRg st="9" end="9"/>
                                            </p:txEl>
                                          </p:spTgt>
                                        </p:tgtEl>
                                        <p:attrNameLst>
                                          <p:attrName>style.visibility</p:attrName>
                                        </p:attrNameLst>
                                      </p:cBhvr>
                                      <p:to>
                                        <p:strVal val="visible"/>
                                      </p:to>
                                    </p:set>
                                    <p:animEffect transition="in" filter="fade">
                                      <p:cBhvr>
                                        <p:cTn id="26" dur="6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xmlns="" id="{FDB0F91E-E08B-4543-B4C0-6DF9094A01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0812" y="0"/>
            <a:ext cx="2436813" cy="6858001"/>
            <a:chOff x="1320800" y="0"/>
            <a:chExt cx="2436813" cy="6858001"/>
          </a:xfrm>
        </p:grpSpPr>
        <p:sp>
          <p:nvSpPr>
            <p:cNvPr id="45" name="Freeform 6">
              <a:extLst>
                <a:ext uri="{FF2B5EF4-FFF2-40B4-BE49-F238E27FC236}">
                  <a16:creationId xmlns:a16="http://schemas.microsoft.com/office/drawing/2014/main" xmlns="" id="{CAA7E6E8-7988-4714-A434-6B552010B5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6" name="Freeform 7">
              <a:extLst>
                <a:ext uri="{FF2B5EF4-FFF2-40B4-BE49-F238E27FC236}">
                  <a16:creationId xmlns:a16="http://schemas.microsoft.com/office/drawing/2014/main" xmlns="" id="{A2736B6B-CF60-477E-8405-C77A6B60D51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7" name="Freeform 8">
              <a:extLst>
                <a:ext uri="{FF2B5EF4-FFF2-40B4-BE49-F238E27FC236}">
                  <a16:creationId xmlns:a16="http://schemas.microsoft.com/office/drawing/2014/main" xmlns="" id="{96C54F74-7D7A-4327-AC54-03A0C30CA13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8" name="Freeform 9">
              <a:extLst>
                <a:ext uri="{FF2B5EF4-FFF2-40B4-BE49-F238E27FC236}">
                  <a16:creationId xmlns:a16="http://schemas.microsoft.com/office/drawing/2014/main" xmlns="" id="{40790CC2-4075-407E-B51B-01EBAB18A0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9" name="Freeform 10">
              <a:extLst>
                <a:ext uri="{FF2B5EF4-FFF2-40B4-BE49-F238E27FC236}">
                  <a16:creationId xmlns:a16="http://schemas.microsoft.com/office/drawing/2014/main" xmlns="" id="{808D79CE-C1DC-4640-82F8-32DDB31DF4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0" name="Freeform 11">
              <a:extLst>
                <a:ext uri="{FF2B5EF4-FFF2-40B4-BE49-F238E27FC236}">
                  <a16:creationId xmlns:a16="http://schemas.microsoft.com/office/drawing/2014/main" xmlns="" id="{7690EB4B-9665-453E-A536-FA9DA06D1C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useBgFill="1">
        <p:nvSpPr>
          <p:cNvPr id="52" name="Rectangle 51">
            <a:extLst>
              <a:ext uri="{FF2B5EF4-FFF2-40B4-BE49-F238E27FC236}">
                <a16:creationId xmlns:a16="http://schemas.microsoft.com/office/drawing/2014/main" xmlns="" id="{6B41A1B0-5371-4B20-AEA6-6D72BC7341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5239"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descr="Μοτίβο κυματομορφής ήχου σε θολή οθόνη">
            <a:extLst>
              <a:ext uri="{FF2B5EF4-FFF2-40B4-BE49-F238E27FC236}">
                <a16:creationId xmlns:a16="http://schemas.microsoft.com/office/drawing/2014/main" xmlns="" id="{3D336032-E5F7-B30E-B126-F8136A301223}"/>
              </a:ext>
            </a:extLst>
          </p:cNvPr>
          <p:cNvPicPr>
            <a:picLocks noChangeAspect="1"/>
          </p:cNvPicPr>
          <p:nvPr/>
        </p:nvPicPr>
        <p:blipFill rotWithShape="1">
          <a:blip r:embed="rId3"/>
          <a:srcRect t="6646" r="9091" b="16745"/>
          <a:stretch/>
        </p:blipFill>
        <p:spPr>
          <a:xfrm>
            <a:off x="20" y="10"/>
            <a:ext cx="12191980" cy="6857990"/>
          </a:xfrm>
          <a:prstGeom prst="rect">
            <a:avLst/>
          </a:prstGeom>
        </p:spPr>
      </p:pic>
      <p:sp>
        <p:nvSpPr>
          <p:cNvPr id="54" name="Freeform 15">
            <a:extLst>
              <a:ext uri="{FF2B5EF4-FFF2-40B4-BE49-F238E27FC236}">
                <a16:creationId xmlns:a16="http://schemas.microsoft.com/office/drawing/2014/main" xmlns="" id="{8D596E77-548C-426C-B479-84681CF16C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6933" y="-16933"/>
            <a:ext cx="9491133" cy="6883400"/>
          </a:xfrm>
          <a:custGeom>
            <a:avLst/>
            <a:gdLst>
              <a:gd name="connsiteX0" fmla="*/ 5427133 w 7340600"/>
              <a:gd name="connsiteY0" fmla="*/ 8466 h 6883400"/>
              <a:gd name="connsiteX1" fmla="*/ 4783666 w 7340600"/>
              <a:gd name="connsiteY1" fmla="*/ 2573866 h 6883400"/>
              <a:gd name="connsiteX2" fmla="*/ 7340600 w 7340600"/>
              <a:gd name="connsiteY2" fmla="*/ 6874933 h 6883400"/>
              <a:gd name="connsiteX3" fmla="*/ 0 w 7340600"/>
              <a:gd name="connsiteY3" fmla="*/ 6883400 h 6883400"/>
              <a:gd name="connsiteX4" fmla="*/ 8466 w 7340600"/>
              <a:gd name="connsiteY4" fmla="*/ 0 h 6883400"/>
              <a:gd name="connsiteX5" fmla="*/ 5427133 w 7340600"/>
              <a:gd name="connsiteY5" fmla="*/ 8466 h 6883400"/>
              <a:gd name="connsiteX0" fmla="*/ 9203266 w 9203266"/>
              <a:gd name="connsiteY0" fmla="*/ 16933 h 6883400"/>
              <a:gd name="connsiteX1" fmla="*/ 4783666 w 9203266"/>
              <a:gd name="connsiteY1" fmla="*/ 2573866 h 6883400"/>
              <a:gd name="connsiteX2" fmla="*/ 7340600 w 9203266"/>
              <a:gd name="connsiteY2" fmla="*/ 6874933 h 6883400"/>
              <a:gd name="connsiteX3" fmla="*/ 0 w 9203266"/>
              <a:gd name="connsiteY3" fmla="*/ 6883400 h 6883400"/>
              <a:gd name="connsiteX4" fmla="*/ 8466 w 9203266"/>
              <a:gd name="connsiteY4" fmla="*/ 0 h 6883400"/>
              <a:gd name="connsiteX5" fmla="*/ 9203266 w 9203266"/>
              <a:gd name="connsiteY5" fmla="*/ 16933 h 6883400"/>
              <a:gd name="connsiteX0" fmla="*/ 9203266 w 9203266"/>
              <a:gd name="connsiteY0" fmla="*/ 16933 h 6883400"/>
              <a:gd name="connsiteX1" fmla="*/ 8339666 w 9203266"/>
              <a:gd name="connsiteY1" fmla="*/ 5240866 h 6883400"/>
              <a:gd name="connsiteX2" fmla="*/ 7340600 w 9203266"/>
              <a:gd name="connsiteY2" fmla="*/ 6874933 h 6883400"/>
              <a:gd name="connsiteX3" fmla="*/ 0 w 9203266"/>
              <a:gd name="connsiteY3" fmla="*/ 6883400 h 6883400"/>
              <a:gd name="connsiteX4" fmla="*/ 8466 w 9203266"/>
              <a:gd name="connsiteY4" fmla="*/ 0 h 6883400"/>
              <a:gd name="connsiteX5" fmla="*/ 9203266 w 9203266"/>
              <a:gd name="connsiteY5" fmla="*/ 16933 h 6883400"/>
              <a:gd name="connsiteX0" fmla="*/ 9203266 w 9491133"/>
              <a:gd name="connsiteY0" fmla="*/ 16933 h 6883400"/>
              <a:gd name="connsiteX1" fmla="*/ 8339666 w 9491133"/>
              <a:gd name="connsiteY1" fmla="*/ 5240866 h 6883400"/>
              <a:gd name="connsiteX2" fmla="*/ 9491133 w 9491133"/>
              <a:gd name="connsiteY2" fmla="*/ 6883400 h 6883400"/>
              <a:gd name="connsiteX3" fmla="*/ 0 w 9491133"/>
              <a:gd name="connsiteY3" fmla="*/ 6883400 h 6883400"/>
              <a:gd name="connsiteX4" fmla="*/ 8466 w 9491133"/>
              <a:gd name="connsiteY4" fmla="*/ 0 h 6883400"/>
              <a:gd name="connsiteX5" fmla="*/ 9203266 w 9491133"/>
              <a:gd name="connsiteY5" fmla="*/ 16933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91133" h="6883400">
                <a:moveTo>
                  <a:pt x="9203266" y="16933"/>
                </a:moveTo>
                <a:lnTo>
                  <a:pt x="8339666" y="5240866"/>
                </a:lnTo>
                <a:lnTo>
                  <a:pt x="9491133" y="6883400"/>
                </a:lnTo>
                <a:lnTo>
                  <a:pt x="0" y="6883400"/>
                </a:lnTo>
                <a:lnTo>
                  <a:pt x="8466" y="0"/>
                </a:lnTo>
                <a:lnTo>
                  <a:pt x="9203266" y="16933"/>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Τίτλος 1">
            <a:extLst>
              <a:ext uri="{FF2B5EF4-FFF2-40B4-BE49-F238E27FC236}">
                <a16:creationId xmlns:a16="http://schemas.microsoft.com/office/drawing/2014/main" xmlns="" id="{1094BB8F-3D6B-4311-9CC2-BAAED54FF268}"/>
              </a:ext>
            </a:extLst>
          </p:cNvPr>
          <p:cNvSpPr>
            <a:spLocks noGrp="1"/>
          </p:cNvSpPr>
          <p:nvPr>
            <p:ph type="title"/>
          </p:nvPr>
        </p:nvSpPr>
        <p:spPr>
          <a:xfrm>
            <a:off x="685800" y="685800"/>
            <a:ext cx="7391400" cy="1176867"/>
          </a:xfrm>
        </p:spPr>
        <p:txBody>
          <a:bodyPr vert="horz" lIns="91440" tIns="45720" rIns="91440" bIns="45720" rtlCol="0" anchor="ctr">
            <a:normAutofit/>
          </a:bodyPr>
          <a:lstStyle/>
          <a:p>
            <a:r>
              <a:rPr lang="en-US" i="1" dirty="0">
                <a:solidFill>
                  <a:schemeClr val="bg1"/>
                </a:solidFill>
              </a:rPr>
              <a:t> </a:t>
            </a:r>
            <a:r>
              <a:rPr lang="en-US" i="1" dirty="0" smtClean="0">
                <a:solidFill>
                  <a:schemeClr val="bg1"/>
                </a:solidFill>
              </a:rPr>
              <a:t>Cyber Bullying </a:t>
            </a:r>
            <a:endParaRPr lang="en-US" dirty="0">
              <a:solidFill>
                <a:schemeClr val="bg1"/>
              </a:solidFill>
            </a:endParaRPr>
          </a:p>
          <a:p>
            <a:endParaRPr lang="en-US" dirty="0">
              <a:solidFill>
                <a:schemeClr val="bg1"/>
              </a:solidFill>
            </a:endParaRPr>
          </a:p>
        </p:txBody>
      </p:sp>
      <p:sp>
        <p:nvSpPr>
          <p:cNvPr id="10" name="TextBox 9">
            <a:extLst>
              <a:ext uri="{FF2B5EF4-FFF2-40B4-BE49-F238E27FC236}">
                <a16:creationId xmlns:a16="http://schemas.microsoft.com/office/drawing/2014/main" xmlns="" id="{0D8820A2-DC3F-9B62-C580-AC6A1BD71656}"/>
              </a:ext>
            </a:extLst>
          </p:cNvPr>
          <p:cNvSpPr txBox="1"/>
          <p:nvPr/>
        </p:nvSpPr>
        <p:spPr>
          <a:xfrm>
            <a:off x="685799" y="1888066"/>
            <a:ext cx="7720013" cy="460417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marL="457200" indent="-457200" defTabSz="457200">
              <a:lnSpc>
                <a:spcPct val="90000"/>
              </a:lnSpc>
              <a:spcBef>
                <a:spcPct val="20000"/>
              </a:spcBef>
              <a:spcAft>
                <a:spcPts val="600"/>
              </a:spcAft>
              <a:buClr>
                <a:schemeClr val="accent1">
                  <a:lumMod val="75000"/>
                </a:schemeClr>
              </a:buClr>
              <a:buSzPct val="145000"/>
              <a:buFont typeface="Arial"/>
              <a:buChar char="•"/>
            </a:pPr>
            <a:endParaRPr lang="en-US" sz="1400" dirty="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r>
              <a:rPr lang="en-US" sz="2400" dirty="0">
                <a:solidFill>
                  <a:schemeClr val="bg1"/>
                </a:solidFill>
              </a:rPr>
              <a:t> </a:t>
            </a:r>
            <a:r>
              <a:rPr lang="el-GR" sz="2400" dirty="0">
                <a:solidFill>
                  <a:schemeClr val="bg1"/>
                </a:solidFill>
              </a:rPr>
              <a:t>αποτελεί τη νεότερη μορφή του </a:t>
            </a:r>
            <a:r>
              <a:rPr lang="el-GR" sz="2400" dirty="0" err="1" smtClean="0">
                <a:solidFill>
                  <a:schemeClr val="bg1"/>
                </a:solidFill>
              </a:rPr>
              <a:t>bullying</a:t>
            </a:r>
            <a:endParaRPr lang="en-US" sz="2400" dirty="0" smtClean="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endParaRPr lang="el-GR" sz="2400" dirty="0" smtClean="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r>
              <a:rPr lang="el-GR" sz="2400" dirty="0">
                <a:solidFill>
                  <a:schemeClr val="bg1"/>
                </a:solidFill>
              </a:rPr>
              <a:t>τα παιδιά </a:t>
            </a:r>
            <a:r>
              <a:rPr lang="el-GR" sz="2400" dirty="0" smtClean="0">
                <a:solidFill>
                  <a:schemeClr val="bg1"/>
                </a:solidFill>
              </a:rPr>
              <a:t>εκτίθενται </a:t>
            </a:r>
            <a:r>
              <a:rPr lang="el-GR" sz="2400" dirty="0">
                <a:solidFill>
                  <a:schemeClr val="bg1"/>
                </a:solidFill>
              </a:rPr>
              <a:t>πλέον σε πλήθος ανθρώπων ξεφεύγοντας από τα στενά πλαίσια του σχολικού χώρου </a:t>
            </a:r>
          </a:p>
          <a:p>
            <a:pPr defTabSz="457200">
              <a:lnSpc>
                <a:spcPct val="90000"/>
              </a:lnSpc>
              <a:spcBef>
                <a:spcPct val="20000"/>
              </a:spcBef>
              <a:spcAft>
                <a:spcPts val="600"/>
              </a:spcAft>
              <a:buClr>
                <a:schemeClr val="accent1">
                  <a:lumMod val="75000"/>
                </a:schemeClr>
              </a:buClr>
              <a:buSzPct val="145000"/>
              <a:buFont typeface="Arial"/>
              <a:buChar char="•"/>
            </a:pPr>
            <a:endParaRPr lang="el-GR" sz="2400" dirty="0">
              <a:solidFill>
                <a:schemeClr val="bg1"/>
              </a:solidFill>
            </a:endParaRPr>
          </a:p>
          <a:p>
            <a:pPr defTabSz="457200">
              <a:lnSpc>
                <a:spcPct val="90000"/>
              </a:lnSpc>
              <a:spcBef>
                <a:spcPct val="20000"/>
              </a:spcBef>
              <a:spcAft>
                <a:spcPts val="600"/>
              </a:spcAft>
              <a:buClr>
                <a:schemeClr val="accent1">
                  <a:lumMod val="75000"/>
                </a:schemeClr>
              </a:buClr>
              <a:buSzPct val="145000"/>
              <a:buFont typeface="Arial"/>
              <a:buChar char="•"/>
            </a:pPr>
            <a:r>
              <a:rPr lang="el-GR" sz="2400" dirty="0">
                <a:solidFill>
                  <a:schemeClr val="bg1"/>
                </a:solidFill>
              </a:rPr>
              <a:t>το 5% των παιδιών έχει δεχθεί απειλητικά μηνύματα μέσω του διαδικτύου, αναφέροντας ως πιο πιθανούς θύτες τους συμμαθητές τους.</a:t>
            </a:r>
          </a:p>
          <a:p>
            <a:pPr defTabSz="457200">
              <a:lnSpc>
                <a:spcPct val="90000"/>
              </a:lnSpc>
              <a:spcBef>
                <a:spcPct val="20000"/>
              </a:spcBef>
              <a:spcAft>
                <a:spcPts val="600"/>
              </a:spcAft>
              <a:buClr>
                <a:schemeClr val="accent1">
                  <a:lumMod val="75000"/>
                </a:schemeClr>
              </a:buClr>
              <a:buSzPct val="145000"/>
              <a:buFont typeface="Arial"/>
              <a:buChar char="•"/>
            </a:pPr>
            <a:endParaRPr lang="en-US" sz="1400" dirty="0">
              <a:solidFill>
                <a:schemeClr val="bg1"/>
              </a:solidFill>
            </a:endParaRPr>
          </a:p>
          <a:p>
            <a:pPr marL="457200" indent="-457200" defTabSz="457200">
              <a:lnSpc>
                <a:spcPct val="90000"/>
              </a:lnSpc>
              <a:spcBef>
                <a:spcPct val="20000"/>
              </a:spcBef>
              <a:spcAft>
                <a:spcPts val="600"/>
              </a:spcAft>
              <a:buClr>
                <a:schemeClr val="accent1">
                  <a:lumMod val="75000"/>
                </a:schemeClr>
              </a:buClr>
              <a:buSzPct val="145000"/>
              <a:buFont typeface="Arial"/>
              <a:buChar char="•"/>
            </a:pPr>
            <a:endParaRPr lang="en-US" sz="1400" dirty="0">
              <a:solidFill>
                <a:schemeClr val="bg1"/>
              </a:solidFill>
            </a:endParaRPr>
          </a:p>
        </p:txBody>
      </p:sp>
      <p:grpSp>
        <p:nvGrpSpPr>
          <p:cNvPr id="56" name="Group 55">
            <a:extLst>
              <a:ext uri="{FF2B5EF4-FFF2-40B4-BE49-F238E27FC236}">
                <a16:creationId xmlns:a16="http://schemas.microsoft.com/office/drawing/2014/main" xmlns="" id="{A687C7F6-58BD-459B-9FD4-9B4326520E60}"/>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405812" y="0"/>
            <a:ext cx="2436813" cy="6858001"/>
            <a:chOff x="1320800" y="0"/>
            <a:chExt cx="2436813" cy="6858001"/>
          </a:xfrm>
        </p:grpSpPr>
        <p:sp>
          <p:nvSpPr>
            <p:cNvPr id="57" name="Freeform 6">
              <a:extLst>
                <a:ext uri="{FF2B5EF4-FFF2-40B4-BE49-F238E27FC236}">
                  <a16:creationId xmlns:a16="http://schemas.microsoft.com/office/drawing/2014/main" xmlns="" id="{7E1BE2BF-ED62-4173-BCC7-50E94D33607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58" name="Freeform 7">
              <a:extLst>
                <a:ext uri="{FF2B5EF4-FFF2-40B4-BE49-F238E27FC236}">
                  <a16:creationId xmlns:a16="http://schemas.microsoft.com/office/drawing/2014/main" xmlns="" id="{7DCB2C33-6146-4662-B2E3-290C0E735D9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59" name="Freeform 8">
              <a:extLst>
                <a:ext uri="{FF2B5EF4-FFF2-40B4-BE49-F238E27FC236}">
                  <a16:creationId xmlns:a16="http://schemas.microsoft.com/office/drawing/2014/main" xmlns="" id="{BAAB3803-3169-4DC0-8FE3-BECC5F90DEC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60" name="Freeform 9">
              <a:extLst>
                <a:ext uri="{FF2B5EF4-FFF2-40B4-BE49-F238E27FC236}">
                  <a16:creationId xmlns:a16="http://schemas.microsoft.com/office/drawing/2014/main" xmlns="" id="{183A2417-5C50-4455-9D99-69459EFDDD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1" name="Freeform 10">
              <a:extLst>
                <a:ext uri="{FF2B5EF4-FFF2-40B4-BE49-F238E27FC236}">
                  <a16:creationId xmlns:a16="http://schemas.microsoft.com/office/drawing/2014/main" xmlns="" id="{3DDF06AF-3BFB-433A-84F4-D74649A1CB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2" name="Freeform 11">
              <a:extLst>
                <a:ext uri="{FF2B5EF4-FFF2-40B4-BE49-F238E27FC236}">
                  <a16:creationId xmlns:a16="http://schemas.microsoft.com/office/drawing/2014/main" xmlns="" id="{7A7A9102-0F6A-4CFC-97A6-1CD5522FC5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Tree>
    <p:extLst>
      <p:ext uri="{BB962C8B-B14F-4D97-AF65-F5344CB8AC3E}">
        <p14:creationId xmlns:p14="http://schemas.microsoft.com/office/powerpoint/2010/main" val="1290434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25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par>
                          <p:cTn id="8" fill="hold">
                            <p:stCondLst>
                              <p:cond delay="2750"/>
                            </p:stCondLst>
                            <p:childTnLst>
                              <p:par>
                                <p:cTn id="9" presetID="10" presetClass="entr" presetSubtype="0" fill="hold" grpId="0" nodeType="afterEffect">
                                  <p:stCondLst>
                                    <p:cond delay="2750"/>
                                  </p:stCondLst>
                                  <p:childTnLst>
                                    <p:set>
                                      <p:cBhvr>
                                        <p:cTn id="10" dur="1" fill="hold">
                                          <p:stCondLst>
                                            <p:cond delay="0"/>
                                          </p:stCondLst>
                                        </p:cTn>
                                        <p:tgtEl>
                                          <p:spTgt spid="10">
                                            <p:txEl>
                                              <p:pRg st="3" end="3"/>
                                            </p:txEl>
                                          </p:spTgt>
                                        </p:tgtEl>
                                        <p:attrNameLst>
                                          <p:attrName>style.visibility</p:attrName>
                                        </p:attrNameLst>
                                      </p:cBhvr>
                                      <p:to>
                                        <p:strVal val="visible"/>
                                      </p:to>
                                    </p:set>
                                    <p:animEffect transition="in" filter="fade">
                                      <p:cBhvr>
                                        <p:cTn id="11" dur="500"/>
                                        <p:tgtEl>
                                          <p:spTgt spid="10">
                                            <p:txEl>
                                              <p:pRg st="3" end="3"/>
                                            </p:txEl>
                                          </p:spTgt>
                                        </p:tgtEl>
                                      </p:cBhvr>
                                    </p:animEffect>
                                  </p:childTnLst>
                                </p:cTn>
                              </p:par>
                            </p:childTnLst>
                          </p:cTn>
                        </p:par>
                        <p:par>
                          <p:cTn id="12" fill="hold">
                            <p:stCondLst>
                              <p:cond delay="6000"/>
                            </p:stCondLst>
                            <p:childTnLst>
                              <p:par>
                                <p:cTn id="13" presetID="10" presetClass="entr" presetSubtype="0" fill="hold" nodeType="afterEffect">
                                  <p:stCondLst>
                                    <p:cond delay="1750"/>
                                  </p:stCondLst>
                                  <p:childTnLst>
                                    <p:set>
                                      <p:cBhvr>
                                        <p:cTn id="14" dur="1" fill="hold">
                                          <p:stCondLst>
                                            <p:cond delay="0"/>
                                          </p:stCondLst>
                                        </p:cTn>
                                        <p:tgtEl>
                                          <p:spTgt spid="10">
                                            <p:txEl>
                                              <p:pRg st="5" end="5"/>
                                            </p:txEl>
                                          </p:spTgt>
                                        </p:tgtEl>
                                        <p:attrNameLst>
                                          <p:attrName>style.visibility</p:attrName>
                                        </p:attrNameLst>
                                      </p:cBhvr>
                                      <p:to>
                                        <p:strVal val="visible"/>
                                      </p:to>
                                    </p:set>
                                    <p:animEffect transition="in" filter="fade">
                                      <p:cBhvr>
                                        <p:cTn id="15" dur="75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p:cNvSpPr>
            <a:spLocks noGrp="1"/>
          </p:cNvSpPr>
          <p:nvPr>
            <p:ph type="title"/>
          </p:nvPr>
        </p:nvSpPr>
        <p:spPr>
          <a:xfrm>
            <a:off x="838200" y="365125"/>
            <a:ext cx="5387502" cy="1325563"/>
          </a:xfrm>
        </p:spPr>
        <p:txBody>
          <a:bodyPr>
            <a:normAutofit/>
          </a:bodyPr>
          <a:lstStyle/>
          <a:p>
            <a:r>
              <a:rPr lang="el-GR" dirty="0"/>
              <a:t>Έρευνα στο </a:t>
            </a:r>
            <a:r>
              <a:rPr lang="en-US" b="1" dirty="0"/>
              <a:t>Excel</a:t>
            </a:r>
            <a:endParaRPr lang="el-GR" b="1" dirty="0"/>
          </a:p>
        </p:txBody>
      </p:sp>
      <p:sp>
        <p:nvSpPr>
          <p:cNvPr id="8" name="Content Placeholder 7">
            <a:extLst>
              <a:ext uri="{FF2B5EF4-FFF2-40B4-BE49-F238E27FC236}">
                <a16:creationId xmlns:a16="http://schemas.microsoft.com/office/drawing/2014/main" xmlns="" id="{BCC69CC9-C300-DBF5-479A-B2552C64D6E7}"/>
              </a:ext>
            </a:extLst>
          </p:cNvPr>
          <p:cNvSpPr>
            <a:spLocks noGrp="1"/>
          </p:cNvSpPr>
          <p:nvPr>
            <p:ph idx="1"/>
          </p:nvPr>
        </p:nvSpPr>
        <p:spPr>
          <a:xfrm>
            <a:off x="1428750" y="1640472"/>
            <a:ext cx="6134100" cy="4493627"/>
          </a:xfrm>
        </p:spPr>
        <p:txBody>
          <a:bodyPr vert="horz" lIns="91440" tIns="45720" rIns="91440" bIns="45720" rtlCol="0" anchor="t">
            <a:normAutofit fontScale="77500" lnSpcReduction="20000"/>
          </a:bodyPr>
          <a:lstStyle/>
          <a:p>
            <a:r>
              <a:rPr lang="en-US" sz="3200" dirty="0">
                <a:latin typeface="Calibri" panose="020F0502020204030204" pitchFamily="34" charset="0"/>
                <a:cs typeface="Calibri" panose="020F0502020204030204" pitchFamily="34" charset="0"/>
              </a:rPr>
              <a:t>287 μα</a:t>
            </a:r>
            <a:r>
              <a:rPr lang="en-US" sz="3200" dirty="0" err="1">
                <a:latin typeface="Calibri" panose="020F0502020204030204" pitchFamily="34" charset="0"/>
                <a:cs typeface="Calibri" panose="020F0502020204030204" pitchFamily="34" charset="0"/>
              </a:rPr>
              <a:t>θητές</a:t>
            </a:r>
            <a:r>
              <a:rPr lang="en-US" sz="3200" dirty="0">
                <a:latin typeface="Calibri" panose="020F0502020204030204" pitchFamily="34" charset="0"/>
                <a:cs typeface="Calibri" panose="020F0502020204030204" pitchFamily="34" charset="0"/>
              </a:rPr>
              <a:t> Δ΄, Ε΄, ΣΤ΄ </a:t>
            </a:r>
            <a:r>
              <a:rPr lang="en-US" sz="3200" dirty="0" err="1">
                <a:latin typeface="Calibri" panose="020F0502020204030204" pitchFamily="34" charset="0"/>
                <a:cs typeface="Calibri" panose="020F0502020204030204" pitchFamily="34" charset="0"/>
              </a:rPr>
              <a:t>Τάξεων</a:t>
            </a:r>
            <a:endParaRPr lang="en-US" sz="3200" dirty="0">
              <a:latin typeface="Calibri" panose="020F0502020204030204" pitchFamily="34" charset="0"/>
              <a:cs typeface="Calibri" panose="020F0502020204030204" pitchFamily="34" charset="0"/>
            </a:endParaRPr>
          </a:p>
          <a:p>
            <a:endParaRPr lang="en-US" sz="3200" dirty="0">
              <a:latin typeface="Calibri" panose="020F0502020204030204" pitchFamily="34" charset="0"/>
              <a:cs typeface="Calibri" panose="020F0502020204030204" pitchFamily="34" charset="0"/>
            </a:endParaRPr>
          </a:p>
          <a:p>
            <a:r>
              <a:rPr lang="en-US" sz="3200" dirty="0" err="1">
                <a:latin typeface="Calibri" panose="020F0502020204030204" pitchFamily="34" charset="0"/>
                <a:cs typeface="Calibri" panose="020F0502020204030204" pitchFamily="34" charset="0"/>
              </a:rPr>
              <a:t>Ερωτημ</a:t>
            </a:r>
            <a:r>
              <a:rPr lang="en-US" sz="3200" dirty="0">
                <a:latin typeface="Calibri" panose="020F0502020204030204" pitchFamily="34" charset="0"/>
                <a:cs typeface="Calibri" panose="020F0502020204030204" pitchFamily="34" charset="0"/>
              </a:rPr>
              <a:t>ατολόγιο με 15 </a:t>
            </a:r>
            <a:r>
              <a:rPr lang="en-US" sz="3200" dirty="0" smtClean="0">
                <a:latin typeface="Calibri" panose="020F0502020204030204" pitchFamily="34" charset="0"/>
                <a:cs typeface="Calibri" panose="020F0502020204030204" pitchFamily="34" charset="0"/>
              </a:rPr>
              <a:t>ερωτήσει</a:t>
            </a:r>
            <a:r>
              <a:rPr lang="el-GR" sz="3200" dirty="0" smtClean="0">
                <a:latin typeface="Calibri" panose="020F0502020204030204" pitchFamily="34" charset="0"/>
                <a:cs typeface="Calibri" panose="020F0502020204030204" pitchFamily="34" charset="0"/>
              </a:rPr>
              <a:t>ς πολλαπλής επιλογής</a:t>
            </a:r>
            <a:r>
              <a:rPr lang="en-US" sz="3200" dirty="0" smtClean="0">
                <a:latin typeface="Calibri" panose="020F0502020204030204" pitchFamily="34" charset="0"/>
                <a:cs typeface="Calibri" panose="020F0502020204030204" pitchFamily="34" charset="0"/>
              </a:rPr>
              <a:t> </a:t>
            </a:r>
            <a:r>
              <a:rPr lang="en-US" sz="3200" dirty="0" smtClean="0">
                <a:latin typeface="Calibri" panose="020F0502020204030204" pitchFamily="34" charset="0"/>
                <a:cs typeface="Calibri" panose="020F0502020204030204" pitchFamily="34" charset="0"/>
              </a:rPr>
              <a:t> </a:t>
            </a:r>
          </a:p>
          <a:p>
            <a:pPr marL="0" indent="0">
              <a:buNone/>
            </a:pPr>
            <a:r>
              <a:rPr lang="en-US" sz="3200" dirty="0">
                <a:latin typeface="Calibri" panose="020F0502020204030204" pitchFamily="34" charset="0"/>
                <a:cs typeface="Calibri" panose="020F0502020204030204" pitchFamily="34" charset="0"/>
              </a:rPr>
              <a:t> </a:t>
            </a:r>
            <a:r>
              <a:rPr lang="en-US" sz="3200" dirty="0" smtClean="0">
                <a:latin typeface="Calibri" panose="020F0502020204030204" pitchFamily="34" charset="0"/>
                <a:cs typeface="Calibri" panose="020F0502020204030204" pitchFamily="34" charset="0"/>
              </a:rPr>
              <a:t>    </a:t>
            </a:r>
            <a:endParaRPr lang="en-US" sz="3200" dirty="0">
              <a:latin typeface="Calibri" panose="020F0502020204030204" pitchFamily="34" charset="0"/>
              <a:cs typeface="Calibri" panose="020F0502020204030204" pitchFamily="34" charset="0"/>
            </a:endParaRPr>
          </a:p>
          <a:p>
            <a:r>
              <a:rPr lang="en-US" sz="3200" dirty="0" err="1">
                <a:latin typeface="Calibri" panose="020F0502020204030204" pitchFamily="34" charset="0"/>
                <a:cs typeface="Calibri" panose="020F0502020204030204" pitchFamily="34" charset="0"/>
              </a:rPr>
              <a:t>Ανώνυμ</a:t>
            </a:r>
            <a:r>
              <a:rPr lang="en-US" sz="3200" dirty="0">
                <a:latin typeface="Calibri" panose="020F0502020204030204" pitchFamily="34" charset="0"/>
                <a:cs typeface="Calibri" panose="020F0502020204030204" pitchFamily="34" charset="0"/>
              </a:rPr>
              <a:t>α</a:t>
            </a:r>
          </a:p>
          <a:p>
            <a:pPr marL="0" indent="0">
              <a:buNone/>
            </a:pPr>
            <a:endParaRPr lang="en-US" sz="3200" dirty="0">
              <a:latin typeface="Calibri" panose="020F0502020204030204" pitchFamily="34" charset="0"/>
              <a:cs typeface="Calibri" panose="020F0502020204030204" pitchFamily="34" charset="0"/>
            </a:endParaRPr>
          </a:p>
          <a:p>
            <a:r>
              <a:rPr lang="en-US" sz="3200" dirty="0" err="1">
                <a:latin typeface="Calibri" panose="020F0502020204030204" pitchFamily="34" charset="0"/>
                <a:cs typeface="Calibri" panose="020F0502020204030204" pitchFamily="34" charset="0"/>
              </a:rPr>
              <a:t>Με</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ειλικρίνει</a:t>
            </a:r>
            <a:r>
              <a:rPr lang="en-US" sz="3200" dirty="0">
                <a:latin typeface="Calibri" panose="020F0502020204030204" pitchFamily="34" charset="0"/>
                <a:cs typeface="Calibri" panose="020F0502020204030204" pitchFamily="34" charset="0"/>
              </a:rPr>
              <a:t>α</a:t>
            </a:r>
            <a:endParaRPr lang="en-US" dirty="0">
              <a:latin typeface="Calibri" panose="020F0502020204030204" pitchFamily="34" charset="0"/>
              <a:cs typeface="Calibri" panose="020F0502020204030204" pitchFamily="34" charset="0"/>
            </a:endParaRPr>
          </a:p>
          <a:p>
            <a:endParaRPr lang="en-US" sz="3200" dirty="0">
              <a:latin typeface="Calibri" panose="020F0502020204030204" pitchFamily="34" charset="0"/>
              <a:cs typeface="Calibri" panose="020F0502020204030204" pitchFamily="34" charset="0"/>
            </a:endParaRPr>
          </a:p>
          <a:p>
            <a:r>
              <a:rPr lang="en-US" sz="3200" dirty="0" err="1">
                <a:latin typeface="Calibri" panose="020F0502020204030204" pitchFamily="34" charset="0"/>
                <a:cs typeface="Calibri" panose="020F0502020204030204" pitchFamily="34" charset="0"/>
              </a:rPr>
              <a:t>Στ</a:t>
            </a:r>
            <a:r>
              <a:rPr lang="en-US" sz="3200" dirty="0">
                <a:latin typeface="Calibri" panose="020F0502020204030204" pitchFamily="34" charset="0"/>
                <a:cs typeface="Calibri" panose="020F0502020204030204" pitchFamily="34" charset="0"/>
              </a:rPr>
              <a:t>α</a:t>
            </a:r>
            <a:r>
              <a:rPr lang="en-US" sz="3200" dirty="0" err="1">
                <a:latin typeface="Calibri" panose="020F0502020204030204" pitchFamily="34" charset="0"/>
                <a:cs typeface="Calibri" panose="020F0502020204030204" pitchFamily="34" charset="0"/>
              </a:rPr>
              <a:t>τιστική</a:t>
            </a:r>
            <a:r>
              <a:rPr lang="en-US" sz="3200" dirty="0">
                <a:latin typeface="Calibri" panose="020F0502020204030204" pitchFamily="34" charset="0"/>
                <a:cs typeface="Calibri" panose="020F0502020204030204" pitchFamily="34" charset="0"/>
              </a:rPr>
              <a:t> α</a:t>
            </a:r>
            <a:r>
              <a:rPr lang="en-US" sz="3200" dirty="0" err="1">
                <a:latin typeface="Calibri" panose="020F0502020204030204" pitchFamily="34" charset="0"/>
                <a:cs typeface="Calibri" panose="020F0502020204030204" pitchFamily="34" charset="0"/>
              </a:rPr>
              <a:t>νάλυση</a:t>
            </a:r>
            <a:endParaRPr lang="en-US" sz="3200" dirty="0">
              <a:latin typeface="Calibri" panose="020F0502020204030204" pitchFamily="34" charset="0"/>
              <a:cs typeface="Calibri" panose="020F0502020204030204" pitchFamily="34" charset="0"/>
            </a:endParaRPr>
          </a:p>
          <a:p>
            <a:endParaRPr lang="en-US" sz="3200" dirty="0">
              <a:latin typeface="TW Cen MT"/>
              <a:cs typeface="Calibri"/>
            </a:endParaRPr>
          </a:p>
          <a:p>
            <a:endParaRPr lang="en-US" sz="3200" dirty="0">
              <a:latin typeface="TW Cen MT"/>
              <a:cs typeface="Calibri"/>
            </a:endParaRPr>
          </a:p>
          <a:p>
            <a:endParaRPr lang="en-US" sz="3200" dirty="0">
              <a:latin typeface="TW Cen MT"/>
              <a:cs typeface="Calibri"/>
            </a:endParaRPr>
          </a:p>
          <a:p>
            <a:endParaRPr lang="en-US" sz="3200" dirty="0">
              <a:latin typeface="TW Cen MT"/>
              <a:cs typeface="Calibri"/>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6748" y="2381251"/>
            <a:ext cx="5343776" cy="348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913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300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par>
                          <p:cTn id="8" fill="hold">
                            <p:stCondLst>
                              <p:cond delay="3500"/>
                            </p:stCondLst>
                            <p:childTnLst>
                              <p:par>
                                <p:cTn id="9" presetID="10" presetClass="entr" presetSubtype="0" fill="hold" grpId="0" nodeType="afterEffect">
                                  <p:stCondLst>
                                    <p:cond delay="600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10000"/>
                            </p:stCondLst>
                            <p:childTnLst>
                              <p:par>
                                <p:cTn id="13" presetID="10" presetClass="entr" presetSubtype="0" fill="hold" grpId="0" nodeType="afterEffect">
                                  <p:stCondLst>
                                    <p:cond delay="325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childTnLst>
                          </p:cTn>
                        </p:par>
                        <p:par>
                          <p:cTn id="16" fill="hold">
                            <p:stCondLst>
                              <p:cond delay="13750"/>
                            </p:stCondLst>
                            <p:childTnLst>
                              <p:par>
                                <p:cTn id="17" presetID="10" presetClass="entr" presetSubtype="0" fill="hold" grpId="0" nodeType="afterEffect">
                                  <p:stCondLst>
                                    <p:cond delay="350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fade">
                                      <p:cBhvr>
                                        <p:cTn id="19" dur="500"/>
                                        <p:tgtEl>
                                          <p:spTgt spid="8">
                                            <p:txEl>
                                              <p:pRg st="4" end="4"/>
                                            </p:txEl>
                                          </p:spTgt>
                                        </p:tgtEl>
                                      </p:cBhvr>
                                    </p:animEffect>
                                  </p:childTnLst>
                                </p:cTn>
                              </p:par>
                            </p:childTnLst>
                          </p:cTn>
                        </p:par>
                        <p:par>
                          <p:cTn id="20" fill="hold">
                            <p:stCondLst>
                              <p:cond delay="17750"/>
                            </p:stCondLst>
                            <p:childTnLst>
                              <p:par>
                                <p:cTn id="21" presetID="10" presetClass="entr" presetSubtype="0" fill="hold" grpId="0" nodeType="afterEffect">
                                  <p:stCondLst>
                                    <p:cond delay="1500"/>
                                  </p:stCondLst>
                                  <p:childTnLst>
                                    <p:set>
                                      <p:cBhvr>
                                        <p:cTn id="22" dur="1" fill="hold">
                                          <p:stCondLst>
                                            <p:cond delay="0"/>
                                          </p:stCondLst>
                                        </p:cTn>
                                        <p:tgtEl>
                                          <p:spTgt spid="8">
                                            <p:txEl>
                                              <p:pRg st="6" end="6"/>
                                            </p:txEl>
                                          </p:spTgt>
                                        </p:tgtEl>
                                        <p:attrNameLst>
                                          <p:attrName>style.visibility</p:attrName>
                                        </p:attrNameLst>
                                      </p:cBhvr>
                                      <p:to>
                                        <p:strVal val="visible"/>
                                      </p:to>
                                    </p:set>
                                    <p:animEffect transition="in" filter="fade">
                                      <p:cBhvr>
                                        <p:cTn id="23" dur="500"/>
                                        <p:tgtEl>
                                          <p:spTgt spid="8">
                                            <p:txEl>
                                              <p:pRg st="6" end="6"/>
                                            </p:txEl>
                                          </p:spTgt>
                                        </p:tgtEl>
                                      </p:cBhvr>
                                    </p:animEffect>
                                  </p:childTnLst>
                                </p:cTn>
                              </p:par>
                            </p:childTnLst>
                          </p:cTn>
                        </p:par>
                        <p:par>
                          <p:cTn id="24" fill="hold">
                            <p:stCondLst>
                              <p:cond delay="19750"/>
                            </p:stCondLst>
                            <p:childTnLst>
                              <p:par>
                                <p:cTn id="25" presetID="10" presetClass="entr" presetSubtype="0" fill="hold" grpId="0" nodeType="afterEffect">
                                  <p:stCondLst>
                                    <p:cond delay="4500"/>
                                  </p:stCondLst>
                                  <p:childTnLst>
                                    <p:set>
                                      <p:cBhvr>
                                        <p:cTn id="26" dur="1" fill="hold">
                                          <p:stCondLst>
                                            <p:cond delay="0"/>
                                          </p:stCondLst>
                                        </p:cTn>
                                        <p:tgtEl>
                                          <p:spTgt spid="8">
                                            <p:txEl>
                                              <p:pRg st="8" end="8"/>
                                            </p:txEl>
                                          </p:spTgt>
                                        </p:tgtEl>
                                        <p:attrNameLst>
                                          <p:attrName>style.visibility</p:attrName>
                                        </p:attrNameLst>
                                      </p:cBhvr>
                                      <p:to>
                                        <p:strVal val="visible"/>
                                      </p:to>
                                    </p:set>
                                    <p:animEffect transition="in" filter="fade">
                                      <p:cBhvr>
                                        <p:cTn id="27"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Γράφημα 3"/>
          <p:cNvGraphicFramePr>
            <a:graphicFrameLocks/>
          </p:cNvGraphicFramePr>
          <p:nvPr>
            <p:extLst>
              <p:ext uri="{D42A27DB-BD31-4B8C-83A1-F6EECF244321}">
                <p14:modId xmlns:p14="http://schemas.microsoft.com/office/powerpoint/2010/main" val="3232419448"/>
              </p:ext>
            </p:extLst>
          </p:nvPr>
        </p:nvGraphicFramePr>
        <p:xfrm>
          <a:off x="0" y="0"/>
          <a:ext cx="7924800" cy="41529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Γράφημα 4"/>
          <p:cNvGraphicFramePr>
            <a:graphicFrameLocks/>
          </p:cNvGraphicFramePr>
          <p:nvPr>
            <p:extLst>
              <p:ext uri="{D42A27DB-BD31-4B8C-83A1-F6EECF244321}">
                <p14:modId xmlns:p14="http://schemas.microsoft.com/office/powerpoint/2010/main" val="331085090"/>
              </p:ext>
            </p:extLst>
          </p:nvPr>
        </p:nvGraphicFramePr>
        <p:xfrm>
          <a:off x="6667500" y="2952750"/>
          <a:ext cx="5391150" cy="37147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74767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Εικόνα 8">
            <a:extLst>
              <a:ext uri="{FF2B5EF4-FFF2-40B4-BE49-F238E27FC236}">
                <a16:creationId xmlns:a16="http://schemas.microsoft.com/office/drawing/2014/main" xmlns="" id="{220D3FCC-3B4C-C831-E614-005FBBBECABE}"/>
              </a:ext>
            </a:extLst>
          </p:cNvPr>
          <p:cNvPicPr>
            <a:picLocks noChangeAspect="1"/>
          </p:cNvPicPr>
          <p:nvPr/>
        </p:nvPicPr>
        <p:blipFill>
          <a:blip r:embed="rId3"/>
          <a:stretch>
            <a:fillRect/>
          </a:stretch>
        </p:blipFill>
        <p:spPr>
          <a:xfrm>
            <a:off x="629880" y="1065853"/>
            <a:ext cx="2565029" cy="1660856"/>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graphicFrame>
        <p:nvGraphicFramePr>
          <p:cNvPr id="4" name="Γράφημα 3"/>
          <p:cNvGraphicFramePr>
            <a:graphicFrameLocks/>
          </p:cNvGraphicFramePr>
          <p:nvPr>
            <p:extLst>
              <p:ext uri="{D42A27DB-BD31-4B8C-83A1-F6EECF244321}">
                <p14:modId xmlns:p14="http://schemas.microsoft.com/office/powerpoint/2010/main" val="1826150860"/>
              </p:ext>
            </p:extLst>
          </p:nvPr>
        </p:nvGraphicFramePr>
        <p:xfrm>
          <a:off x="3524250" y="1065853"/>
          <a:ext cx="7543800" cy="4153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1363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Γράφημα 4"/>
          <p:cNvGraphicFramePr>
            <a:graphicFrameLocks/>
          </p:cNvGraphicFramePr>
          <p:nvPr>
            <p:extLst>
              <p:ext uri="{D42A27DB-BD31-4B8C-83A1-F6EECF244321}">
                <p14:modId xmlns:p14="http://schemas.microsoft.com/office/powerpoint/2010/main" val="205599093"/>
              </p:ext>
            </p:extLst>
          </p:nvPr>
        </p:nvGraphicFramePr>
        <p:xfrm>
          <a:off x="2190750" y="781050"/>
          <a:ext cx="8534400" cy="5257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4200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Εικόνα 8">
            <a:extLst>
              <a:ext uri="{FF2B5EF4-FFF2-40B4-BE49-F238E27FC236}">
                <a16:creationId xmlns:a16="http://schemas.microsoft.com/office/drawing/2014/main" xmlns="" id="{220D3FCC-3B4C-C831-E614-005FBBBECABE}"/>
              </a:ext>
            </a:extLst>
          </p:cNvPr>
          <p:cNvPicPr>
            <a:picLocks noChangeAspect="1"/>
          </p:cNvPicPr>
          <p:nvPr/>
        </p:nvPicPr>
        <p:blipFill>
          <a:blip r:embed="rId3"/>
          <a:stretch>
            <a:fillRect/>
          </a:stretch>
        </p:blipFill>
        <p:spPr>
          <a:xfrm>
            <a:off x="629880" y="1065853"/>
            <a:ext cx="2565029" cy="1660856"/>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graphicFrame>
        <p:nvGraphicFramePr>
          <p:cNvPr id="4" name="Γράφημα 3"/>
          <p:cNvGraphicFramePr>
            <a:graphicFrameLocks/>
          </p:cNvGraphicFramePr>
          <p:nvPr>
            <p:extLst>
              <p:ext uri="{D42A27DB-BD31-4B8C-83A1-F6EECF244321}">
                <p14:modId xmlns:p14="http://schemas.microsoft.com/office/powerpoint/2010/main" val="3945049503"/>
              </p:ext>
            </p:extLst>
          </p:nvPr>
        </p:nvGraphicFramePr>
        <p:xfrm>
          <a:off x="3004408" y="285751"/>
          <a:ext cx="8654192" cy="55054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2197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Γράφημα 3"/>
          <p:cNvGraphicFramePr>
            <a:graphicFrameLocks/>
          </p:cNvGraphicFramePr>
          <p:nvPr>
            <p:extLst>
              <p:ext uri="{D42A27DB-BD31-4B8C-83A1-F6EECF244321}">
                <p14:modId xmlns:p14="http://schemas.microsoft.com/office/powerpoint/2010/main" val="409056802"/>
              </p:ext>
            </p:extLst>
          </p:nvPr>
        </p:nvGraphicFramePr>
        <p:xfrm>
          <a:off x="1600200" y="460600"/>
          <a:ext cx="9639300" cy="48924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Γράφημα 4"/>
          <p:cNvGraphicFramePr>
            <a:graphicFrameLocks/>
          </p:cNvGraphicFramePr>
          <p:nvPr>
            <p:extLst>
              <p:ext uri="{D42A27DB-BD31-4B8C-83A1-F6EECF244321}">
                <p14:modId xmlns:p14="http://schemas.microsoft.com/office/powerpoint/2010/main" val="193922460"/>
              </p:ext>
            </p:extLst>
          </p:nvPr>
        </p:nvGraphicFramePr>
        <p:xfrm>
          <a:off x="5952066" y="2990850"/>
          <a:ext cx="6239934" cy="371051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18522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Γράφημα 4"/>
          <p:cNvGraphicFramePr>
            <a:graphicFrameLocks/>
          </p:cNvGraphicFramePr>
          <p:nvPr>
            <p:extLst>
              <p:ext uri="{D42A27DB-BD31-4B8C-83A1-F6EECF244321}">
                <p14:modId xmlns:p14="http://schemas.microsoft.com/office/powerpoint/2010/main" val="3803387593"/>
              </p:ext>
            </p:extLst>
          </p:nvPr>
        </p:nvGraphicFramePr>
        <p:xfrm>
          <a:off x="1600200" y="895350"/>
          <a:ext cx="9696450" cy="53678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75654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Εικόνα 8">
            <a:extLst>
              <a:ext uri="{FF2B5EF4-FFF2-40B4-BE49-F238E27FC236}">
                <a16:creationId xmlns:a16="http://schemas.microsoft.com/office/drawing/2014/main" xmlns="" id="{220D3FCC-3B4C-C831-E614-005FBBBECABE}"/>
              </a:ext>
            </a:extLst>
          </p:cNvPr>
          <p:cNvPicPr>
            <a:picLocks noChangeAspect="1"/>
          </p:cNvPicPr>
          <p:nvPr/>
        </p:nvPicPr>
        <p:blipFill>
          <a:blip r:embed="rId3"/>
          <a:stretch>
            <a:fillRect/>
          </a:stretch>
        </p:blipFill>
        <p:spPr>
          <a:xfrm>
            <a:off x="8916630" y="235425"/>
            <a:ext cx="2565029" cy="1660856"/>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graphicFrame>
        <p:nvGraphicFramePr>
          <p:cNvPr id="5" name="Γράφημα 4"/>
          <p:cNvGraphicFramePr>
            <a:graphicFrameLocks/>
          </p:cNvGraphicFramePr>
          <p:nvPr>
            <p:extLst>
              <p:ext uri="{D42A27DB-BD31-4B8C-83A1-F6EECF244321}">
                <p14:modId xmlns:p14="http://schemas.microsoft.com/office/powerpoint/2010/main" val="1009723719"/>
              </p:ext>
            </p:extLst>
          </p:nvPr>
        </p:nvGraphicFramePr>
        <p:xfrm>
          <a:off x="6457950" y="3200400"/>
          <a:ext cx="5543550" cy="3524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Γράφημα 6"/>
          <p:cNvGraphicFramePr>
            <a:graphicFrameLocks/>
          </p:cNvGraphicFramePr>
          <p:nvPr>
            <p:extLst>
              <p:ext uri="{D42A27DB-BD31-4B8C-83A1-F6EECF244321}">
                <p14:modId xmlns:p14="http://schemas.microsoft.com/office/powerpoint/2010/main" val="1011983151"/>
              </p:ext>
            </p:extLst>
          </p:nvPr>
        </p:nvGraphicFramePr>
        <p:xfrm>
          <a:off x="1556609" y="235425"/>
          <a:ext cx="5396641" cy="346719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45819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7"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Εικόνα 8">
            <a:extLst>
              <a:ext uri="{FF2B5EF4-FFF2-40B4-BE49-F238E27FC236}">
                <a16:creationId xmlns:a16="http://schemas.microsoft.com/office/drawing/2014/main" xmlns="" id="{220D3FCC-3B4C-C831-E614-005FBBBECABE}"/>
              </a:ext>
            </a:extLst>
          </p:cNvPr>
          <p:cNvPicPr>
            <a:picLocks noChangeAspect="1"/>
          </p:cNvPicPr>
          <p:nvPr/>
        </p:nvPicPr>
        <p:blipFill>
          <a:blip r:embed="rId3"/>
          <a:stretch>
            <a:fillRect/>
          </a:stretch>
        </p:blipFill>
        <p:spPr>
          <a:xfrm>
            <a:off x="7901796" y="428022"/>
            <a:ext cx="2743200" cy="1775012"/>
          </a:xfrm>
          <a:prstGeom prst="rect">
            <a:avLst/>
          </a:prstGeom>
        </p:spPr>
      </p:pic>
      <p:graphicFrame>
        <p:nvGraphicFramePr>
          <p:cNvPr id="5" name="Γράφημα 4"/>
          <p:cNvGraphicFramePr>
            <a:graphicFrameLocks/>
          </p:cNvGraphicFramePr>
          <p:nvPr>
            <p:extLst>
              <p:ext uri="{D42A27DB-BD31-4B8C-83A1-F6EECF244321}">
                <p14:modId xmlns:p14="http://schemas.microsoft.com/office/powerpoint/2010/main" val="1027207909"/>
              </p:ext>
            </p:extLst>
          </p:nvPr>
        </p:nvGraphicFramePr>
        <p:xfrm>
          <a:off x="6551043" y="3276600"/>
          <a:ext cx="5444706" cy="33905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Γράφημα 6"/>
          <p:cNvGraphicFramePr>
            <a:graphicFrameLocks/>
          </p:cNvGraphicFramePr>
          <p:nvPr>
            <p:extLst>
              <p:ext uri="{D42A27DB-BD31-4B8C-83A1-F6EECF244321}">
                <p14:modId xmlns:p14="http://schemas.microsoft.com/office/powerpoint/2010/main" val="1971749451"/>
              </p:ext>
            </p:extLst>
          </p:nvPr>
        </p:nvGraphicFramePr>
        <p:xfrm>
          <a:off x="952500" y="85122"/>
          <a:ext cx="5695950" cy="336909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98064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7"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Εικόνα 8">
            <a:extLst>
              <a:ext uri="{FF2B5EF4-FFF2-40B4-BE49-F238E27FC236}">
                <a16:creationId xmlns:a16="http://schemas.microsoft.com/office/drawing/2014/main" xmlns="" id="{220D3FCC-3B4C-C831-E614-005FBBBECABE}"/>
              </a:ext>
            </a:extLst>
          </p:cNvPr>
          <p:cNvPicPr>
            <a:picLocks noChangeAspect="1"/>
          </p:cNvPicPr>
          <p:nvPr/>
        </p:nvPicPr>
        <p:blipFill>
          <a:blip r:embed="rId3"/>
          <a:stretch>
            <a:fillRect/>
          </a:stretch>
        </p:blipFill>
        <p:spPr>
          <a:xfrm>
            <a:off x="7901796" y="428022"/>
            <a:ext cx="2743200" cy="1775012"/>
          </a:xfrm>
          <a:prstGeom prst="rect">
            <a:avLst/>
          </a:prstGeom>
        </p:spPr>
      </p:pic>
      <p:graphicFrame>
        <p:nvGraphicFramePr>
          <p:cNvPr id="7" name="Γράφημα 6"/>
          <p:cNvGraphicFramePr>
            <a:graphicFrameLocks/>
          </p:cNvGraphicFramePr>
          <p:nvPr>
            <p:extLst>
              <p:ext uri="{D42A27DB-BD31-4B8C-83A1-F6EECF244321}">
                <p14:modId xmlns:p14="http://schemas.microsoft.com/office/powerpoint/2010/main" val="624511922"/>
              </p:ext>
            </p:extLst>
          </p:nvPr>
        </p:nvGraphicFramePr>
        <p:xfrm>
          <a:off x="5619750" y="2914650"/>
          <a:ext cx="6473046" cy="39433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Γράφημα 8"/>
          <p:cNvGraphicFramePr>
            <a:graphicFrameLocks/>
          </p:cNvGraphicFramePr>
          <p:nvPr>
            <p:extLst>
              <p:ext uri="{D42A27DB-BD31-4B8C-83A1-F6EECF244321}">
                <p14:modId xmlns:p14="http://schemas.microsoft.com/office/powerpoint/2010/main" val="1115227324"/>
              </p:ext>
            </p:extLst>
          </p:nvPr>
        </p:nvGraphicFramePr>
        <p:xfrm>
          <a:off x="1676400" y="428022"/>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9231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Εικόνα 8">
            <a:extLst>
              <a:ext uri="{FF2B5EF4-FFF2-40B4-BE49-F238E27FC236}">
                <a16:creationId xmlns:a16="http://schemas.microsoft.com/office/drawing/2014/main" xmlns="" id="{220D3FCC-3B4C-C831-E614-005FBBBECABE}"/>
              </a:ext>
            </a:extLst>
          </p:cNvPr>
          <p:cNvPicPr>
            <a:picLocks noChangeAspect="1"/>
          </p:cNvPicPr>
          <p:nvPr/>
        </p:nvPicPr>
        <p:blipFill>
          <a:blip r:embed="rId3"/>
          <a:stretch>
            <a:fillRect/>
          </a:stretch>
        </p:blipFill>
        <p:spPr>
          <a:xfrm>
            <a:off x="7901796" y="428022"/>
            <a:ext cx="2743200" cy="1775012"/>
          </a:xfrm>
          <a:prstGeom prst="rect">
            <a:avLst/>
          </a:prstGeom>
        </p:spPr>
      </p:pic>
      <p:graphicFrame>
        <p:nvGraphicFramePr>
          <p:cNvPr id="5" name="Γράφημα 4"/>
          <p:cNvGraphicFramePr>
            <a:graphicFrameLocks/>
          </p:cNvGraphicFramePr>
          <p:nvPr>
            <p:extLst>
              <p:ext uri="{D42A27DB-BD31-4B8C-83A1-F6EECF244321}">
                <p14:modId xmlns:p14="http://schemas.microsoft.com/office/powerpoint/2010/main" val="36631477"/>
              </p:ext>
            </p:extLst>
          </p:nvPr>
        </p:nvGraphicFramePr>
        <p:xfrm>
          <a:off x="5505450" y="2952750"/>
          <a:ext cx="6686550" cy="390525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Γράφημα 6"/>
          <p:cNvGraphicFramePr>
            <a:graphicFrameLocks/>
          </p:cNvGraphicFramePr>
          <p:nvPr>
            <p:extLst>
              <p:ext uri="{D42A27DB-BD31-4B8C-83A1-F6EECF244321}">
                <p14:modId xmlns:p14="http://schemas.microsoft.com/office/powerpoint/2010/main" val="254454586"/>
              </p:ext>
            </p:extLst>
          </p:nvPr>
        </p:nvGraphicFramePr>
        <p:xfrm>
          <a:off x="1162050" y="285750"/>
          <a:ext cx="5391150" cy="339766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0062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7"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42" name="Group 241">
            <a:extLst>
              <a:ext uri="{FF2B5EF4-FFF2-40B4-BE49-F238E27FC236}">
                <a16:creationId xmlns:a16="http://schemas.microsoft.com/office/drawing/2014/main" xmlns="" id="{FDB0F91E-E08B-4543-B4C0-6DF9094A01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0812" y="0"/>
            <a:ext cx="2436813" cy="6858001"/>
            <a:chOff x="1320800" y="0"/>
            <a:chExt cx="2436813" cy="6858001"/>
          </a:xfrm>
        </p:grpSpPr>
        <p:sp>
          <p:nvSpPr>
            <p:cNvPr id="243" name="Freeform 6">
              <a:extLst>
                <a:ext uri="{FF2B5EF4-FFF2-40B4-BE49-F238E27FC236}">
                  <a16:creationId xmlns:a16="http://schemas.microsoft.com/office/drawing/2014/main" xmlns="" id="{CAA7E6E8-7988-4714-A434-6B552010B5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44" name="Freeform 7">
              <a:extLst>
                <a:ext uri="{FF2B5EF4-FFF2-40B4-BE49-F238E27FC236}">
                  <a16:creationId xmlns:a16="http://schemas.microsoft.com/office/drawing/2014/main" xmlns="" id="{A2736B6B-CF60-477E-8405-C77A6B60D51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45" name="Freeform 8">
              <a:extLst>
                <a:ext uri="{FF2B5EF4-FFF2-40B4-BE49-F238E27FC236}">
                  <a16:creationId xmlns:a16="http://schemas.microsoft.com/office/drawing/2014/main" xmlns="" id="{96C54F74-7D7A-4327-AC54-03A0C30CA13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46" name="Freeform 9">
              <a:extLst>
                <a:ext uri="{FF2B5EF4-FFF2-40B4-BE49-F238E27FC236}">
                  <a16:creationId xmlns:a16="http://schemas.microsoft.com/office/drawing/2014/main" xmlns="" id="{40790CC2-4075-407E-B51B-01EBAB18A0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47" name="Freeform 10">
              <a:extLst>
                <a:ext uri="{FF2B5EF4-FFF2-40B4-BE49-F238E27FC236}">
                  <a16:creationId xmlns:a16="http://schemas.microsoft.com/office/drawing/2014/main" xmlns="" id="{808D79CE-C1DC-4640-82F8-32DDB31DF4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48" name="Freeform 11">
              <a:extLst>
                <a:ext uri="{FF2B5EF4-FFF2-40B4-BE49-F238E27FC236}">
                  <a16:creationId xmlns:a16="http://schemas.microsoft.com/office/drawing/2014/main" xmlns="" id="{7690EB4B-9665-453E-A536-FA9DA06D1C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useBgFill="1">
        <p:nvSpPr>
          <p:cNvPr id="250" name="Rectangle 249">
            <a:extLst>
              <a:ext uri="{FF2B5EF4-FFF2-40B4-BE49-F238E27FC236}">
                <a16:creationId xmlns:a16="http://schemas.microsoft.com/office/drawing/2014/main" xmlns="" id="{E5B4F647-1F29-4FE8-A8B0-8BC30BA73D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2" name="Picture 221" descr="Μοτίβο κυματομορφής ήχου σε θολή οθόνη">
            <a:extLst>
              <a:ext uri="{FF2B5EF4-FFF2-40B4-BE49-F238E27FC236}">
                <a16:creationId xmlns:a16="http://schemas.microsoft.com/office/drawing/2014/main" xmlns="" id="{99474A01-A629-1AC2-7398-0FC6B0F94B0D}"/>
              </a:ext>
            </a:extLst>
          </p:cNvPr>
          <p:cNvPicPr>
            <a:picLocks noChangeAspect="1"/>
          </p:cNvPicPr>
          <p:nvPr/>
        </p:nvPicPr>
        <p:blipFill rotWithShape="1">
          <a:blip r:embed="rId4"/>
          <a:srcRect l="9091" t="11896" b="11495"/>
          <a:stretch/>
        </p:blipFill>
        <p:spPr>
          <a:xfrm>
            <a:off x="20" y="10"/>
            <a:ext cx="12191980" cy="6857990"/>
          </a:xfrm>
          <a:prstGeom prst="rect">
            <a:avLst/>
          </a:prstGeom>
        </p:spPr>
      </p:pic>
      <p:sp>
        <p:nvSpPr>
          <p:cNvPr id="252" name="Freeform 15">
            <a:extLst>
              <a:ext uri="{FF2B5EF4-FFF2-40B4-BE49-F238E27FC236}">
                <a16:creationId xmlns:a16="http://schemas.microsoft.com/office/drawing/2014/main" xmlns="" id="{8CB25011-AC31-40E8-AD18-B6BEF6630D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flipH="1">
            <a:off x="3005669" y="-16933"/>
            <a:ext cx="9220200" cy="6891867"/>
          </a:xfrm>
          <a:custGeom>
            <a:avLst/>
            <a:gdLst>
              <a:gd name="connsiteX0" fmla="*/ 5427133 w 7340600"/>
              <a:gd name="connsiteY0" fmla="*/ 8466 h 6883400"/>
              <a:gd name="connsiteX1" fmla="*/ 4783666 w 7340600"/>
              <a:gd name="connsiteY1" fmla="*/ 2573866 h 6883400"/>
              <a:gd name="connsiteX2" fmla="*/ 7340600 w 7340600"/>
              <a:gd name="connsiteY2" fmla="*/ 6874933 h 6883400"/>
              <a:gd name="connsiteX3" fmla="*/ 0 w 7340600"/>
              <a:gd name="connsiteY3" fmla="*/ 6883400 h 6883400"/>
              <a:gd name="connsiteX4" fmla="*/ 8466 w 7340600"/>
              <a:gd name="connsiteY4" fmla="*/ 0 h 6883400"/>
              <a:gd name="connsiteX5" fmla="*/ 5427133 w 7340600"/>
              <a:gd name="connsiteY5" fmla="*/ 8466 h 6883400"/>
              <a:gd name="connsiteX0" fmla="*/ 8382001 w 10295468"/>
              <a:gd name="connsiteY0" fmla="*/ 8466 h 6883400"/>
              <a:gd name="connsiteX1" fmla="*/ 7738534 w 10295468"/>
              <a:gd name="connsiteY1" fmla="*/ 2573866 h 6883400"/>
              <a:gd name="connsiteX2" fmla="*/ 10295468 w 10295468"/>
              <a:gd name="connsiteY2" fmla="*/ 6874933 h 6883400"/>
              <a:gd name="connsiteX3" fmla="*/ 2954868 w 10295468"/>
              <a:gd name="connsiteY3" fmla="*/ 6883400 h 6883400"/>
              <a:gd name="connsiteX4" fmla="*/ 0 w 10295468"/>
              <a:gd name="connsiteY4" fmla="*/ 0 h 6883400"/>
              <a:gd name="connsiteX5" fmla="*/ 8382001 w 10295468"/>
              <a:gd name="connsiteY5" fmla="*/ 8466 h 6883400"/>
              <a:gd name="connsiteX0" fmla="*/ 8382001 w 10295468"/>
              <a:gd name="connsiteY0" fmla="*/ 8466 h 6891867"/>
              <a:gd name="connsiteX1" fmla="*/ 7738534 w 10295468"/>
              <a:gd name="connsiteY1" fmla="*/ 2573866 h 6891867"/>
              <a:gd name="connsiteX2" fmla="*/ 10295468 w 10295468"/>
              <a:gd name="connsiteY2" fmla="*/ 6874933 h 6891867"/>
              <a:gd name="connsiteX3" fmla="*/ 16935 w 10295468"/>
              <a:gd name="connsiteY3" fmla="*/ 6891867 h 6891867"/>
              <a:gd name="connsiteX4" fmla="*/ 0 w 10295468"/>
              <a:gd name="connsiteY4" fmla="*/ 0 h 6891867"/>
              <a:gd name="connsiteX5" fmla="*/ 8382001 w 10295468"/>
              <a:gd name="connsiteY5" fmla="*/ 8466 h 6891867"/>
              <a:gd name="connsiteX0" fmla="*/ 8382001 w 8382001"/>
              <a:gd name="connsiteY0" fmla="*/ 8466 h 6891867"/>
              <a:gd name="connsiteX1" fmla="*/ 7738534 w 8382001"/>
              <a:gd name="connsiteY1" fmla="*/ 2573866 h 6891867"/>
              <a:gd name="connsiteX2" fmla="*/ 7340602 w 8382001"/>
              <a:gd name="connsiteY2" fmla="*/ 6883400 h 6891867"/>
              <a:gd name="connsiteX3" fmla="*/ 16935 w 8382001"/>
              <a:gd name="connsiteY3" fmla="*/ 6891867 h 6891867"/>
              <a:gd name="connsiteX4" fmla="*/ 0 w 8382001"/>
              <a:gd name="connsiteY4" fmla="*/ 0 h 6891867"/>
              <a:gd name="connsiteX5" fmla="*/ 8382001 w 8382001"/>
              <a:gd name="connsiteY5" fmla="*/ 8466 h 6891867"/>
              <a:gd name="connsiteX0" fmla="*/ 8382001 w 9220200"/>
              <a:gd name="connsiteY0" fmla="*/ 8466 h 6891867"/>
              <a:gd name="connsiteX1" fmla="*/ 9220200 w 9220200"/>
              <a:gd name="connsiteY1" fmla="*/ 5350932 h 6891867"/>
              <a:gd name="connsiteX2" fmla="*/ 7340602 w 9220200"/>
              <a:gd name="connsiteY2" fmla="*/ 6883400 h 6891867"/>
              <a:gd name="connsiteX3" fmla="*/ 16935 w 9220200"/>
              <a:gd name="connsiteY3" fmla="*/ 6891867 h 6891867"/>
              <a:gd name="connsiteX4" fmla="*/ 0 w 9220200"/>
              <a:gd name="connsiteY4" fmla="*/ 0 h 6891867"/>
              <a:gd name="connsiteX5" fmla="*/ 8382001 w 9220200"/>
              <a:gd name="connsiteY5" fmla="*/ 8466 h 6891867"/>
              <a:gd name="connsiteX0" fmla="*/ 8382001 w 9220200"/>
              <a:gd name="connsiteY0" fmla="*/ 8466 h 6891867"/>
              <a:gd name="connsiteX1" fmla="*/ 9220200 w 9220200"/>
              <a:gd name="connsiteY1" fmla="*/ 5350932 h 6891867"/>
              <a:gd name="connsiteX2" fmla="*/ 7298269 w 9220200"/>
              <a:gd name="connsiteY2" fmla="*/ 6883400 h 6891867"/>
              <a:gd name="connsiteX3" fmla="*/ 16935 w 9220200"/>
              <a:gd name="connsiteY3" fmla="*/ 6891867 h 6891867"/>
              <a:gd name="connsiteX4" fmla="*/ 0 w 9220200"/>
              <a:gd name="connsiteY4" fmla="*/ 0 h 6891867"/>
              <a:gd name="connsiteX5" fmla="*/ 8382001 w 9220200"/>
              <a:gd name="connsiteY5" fmla="*/ 8466 h 689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20200" h="6891867">
                <a:moveTo>
                  <a:pt x="8382001" y="8466"/>
                </a:moveTo>
                <a:lnTo>
                  <a:pt x="9220200" y="5350932"/>
                </a:lnTo>
                <a:lnTo>
                  <a:pt x="7298269" y="6883400"/>
                </a:lnTo>
                <a:lnTo>
                  <a:pt x="16935" y="6891867"/>
                </a:lnTo>
                <a:lnTo>
                  <a:pt x="0" y="0"/>
                </a:lnTo>
                <a:lnTo>
                  <a:pt x="8382001" y="8466"/>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54" name="Group 253">
            <a:extLst>
              <a:ext uri="{FF2B5EF4-FFF2-40B4-BE49-F238E27FC236}">
                <a16:creationId xmlns:a16="http://schemas.microsoft.com/office/drawing/2014/main" xmlns="" id="{4F0DEC84-2F43-43F9-9338-550212E2AE9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360612" y="0"/>
            <a:ext cx="2436813" cy="6858001"/>
            <a:chOff x="1320800" y="0"/>
            <a:chExt cx="2436813" cy="6858001"/>
          </a:xfrm>
        </p:grpSpPr>
        <p:sp>
          <p:nvSpPr>
            <p:cNvPr id="255" name="Freeform 6">
              <a:extLst>
                <a:ext uri="{FF2B5EF4-FFF2-40B4-BE49-F238E27FC236}">
                  <a16:creationId xmlns:a16="http://schemas.microsoft.com/office/drawing/2014/main" xmlns="" id="{59A82642-82AA-4335-82DC-AF3E936B3B4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56" name="Freeform 7">
              <a:extLst>
                <a:ext uri="{FF2B5EF4-FFF2-40B4-BE49-F238E27FC236}">
                  <a16:creationId xmlns:a16="http://schemas.microsoft.com/office/drawing/2014/main" xmlns="" id="{BDA76F4B-391C-4936-A84F-7FE8C41694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57" name="Freeform 8">
              <a:extLst>
                <a:ext uri="{FF2B5EF4-FFF2-40B4-BE49-F238E27FC236}">
                  <a16:creationId xmlns:a16="http://schemas.microsoft.com/office/drawing/2014/main" xmlns="" id="{3575DE21-561B-48B0-8676-5DEA0B11E0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58" name="Freeform 9">
              <a:extLst>
                <a:ext uri="{FF2B5EF4-FFF2-40B4-BE49-F238E27FC236}">
                  <a16:creationId xmlns:a16="http://schemas.microsoft.com/office/drawing/2014/main" xmlns="" id="{1DF468A8-0850-45A2-9BB3-E799429FED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59" name="Freeform 10">
              <a:extLst>
                <a:ext uri="{FF2B5EF4-FFF2-40B4-BE49-F238E27FC236}">
                  <a16:creationId xmlns:a16="http://schemas.microsoft.com/office/drawing/2014/main" xmlns="" id="{6696D92D-6927-44FE-87EE-B82A12AC3CE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60" name="Freeform 11">
              <a:extLst>
                <a:ext uri="{FF2B5EF4-FFF2-40B4-BE49-F238E27FC236}">
                  <a16:creationId xmlns:a16="http://schemas.microsoft.com/office/drawing/2014/main" xmlns="" id="{2C7A109D-FAAC-4825-B47F-66DAA52B247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Τίτλος 1">
            <a:extLst>
              <a:ext uri="{FF2B5EF4-FFF2-40B4-BE49-F238E27FC236}">
                <a16:creationId xmlns:a16="http://schemas.microsoft.com/office/drawing/2014/main" xmlns="" id="{8092E38E-5980-4856-A5F9-034B5BAC64E7}"/>
              </a:ext>
            </a:extLst>
          </p:cNvPr>
          <p:cNvSpPr>
            <a:spLocks noGrp="1"/>
          </p:cNvSpPr>
          <p:nvPr/>
        </p:nvSpPr>
        <p:spPr>
          <a:xfrm>
            <a:off x="3970867" y="558800"/>
            <a:ext cx="7535333" cy="141393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457200">
              <a:spcAft>
                <a:spcPts val="600"/>
              </a:spcAft>
            </a:pPr>
            <a:r>
              <a:rPr lang="en-US" sz="4000">
                <a:ln w="3175" cmpd="sng">
                  <a:noFill/>
                </a:ln>
                <a:solidFill>
                  <a:schemeClr val="bg1"/>
                </a:solidFill>
              </a:rPr>
              <a:t>Συμπεράσματα</a:t>
            </a:r>
          </a:p>
        </p:txBody>
      </p:sp>
      <p:sp>
        <p:nvSpPr>
          <p:cNvPr id="11" name="TextBox 10">
            <a:extLst>
              <a:ext uri="{FF2B5EF4-FFF2-40B4-BE49-F238E27FC236}">
                <a16:creationId xmlns:a16="http://schemas.microsoft.com/office/drawing/2014/main" xmlns="" id="{DEE91AA9-1AE6-A080-8642-75148E88375E}"/>
              </a:ext>
            </a:extLst>
          </p:cNvPr>
          <p:cNvSpPr txBox="1"/>
          <p:nvPr/>
        </p:nvSpPr>
        <p:spPr>
          <a:xfrm>
            <a:off x="3789364" y="1771651"/>
            <a:ext cx="8193086" cy="466725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indent="-228600" defTabSz="457200">
              <a:spcBef>
                <a:spcPct val="20000"/>
              </a:spcBef>
              <a:spcAft>
                <a:spcPts val="600"/>
              </a:spcAft>
              <a:buClr>
                <a:schemeClr val="accent1">
                  <a:lumMod val="75000"/>
                </a:schemeClr>
              </a:buClr>
              <a:buSzPct val="145000"/>
              <a:buFont typeface="Arial"/>
              <a:buChar char="•"/>
            </a:pPr>
            <a:r>
              <a:rPr lang="el-GR" sz="2000" dirty="0" smtClean="0">
                <a:solidFill>
                  <a:schemeClr val="bg1"/>
                </a:solidFill>
              </a:rPr>
              <a:t>Το 85</a:t>
            </a:r>
            <a:r>
              <a:rPr lang="el-GR" sz="2000" dirty="0">
                <a:solidFill>
                  <a:schemeClr val="bg1"/>
                </a:solidFill>
              </a:rPr>
              <a:t>% των μαθητών γνώριζαν εκ των προτέρων τι είναι ο σχολικός </a:t>
            </a:r>
            <a:r>
              <a:rPr lang="el-GR" sz="2000" dirty="0" smtClean="0">
                <a:solidFill>
                  <a:schemeClr val="bg1"/>
                </a:solidFill>
              </a:rPr>
              <a:t>εκφοβισμός</a:t>
            </a:r>
          </a:p>
          <a:p>
            <a:pPr indent="-228600" defTabSz="457200">
              <a:spcBef>
                <a:spcPct val="20000"/>
              </a:spcBef>
              <a:spcAft>
                <a:spcPts val="600"/>
              </a:spcAft>
              <a:buClr>
                <a:schemeClr val="accent1">
                  <a:lumMod val="75000"/>
                </a:schemeClr>
              </a:buClr>
              <a:buSzPct val="145000"/>
              <a:buFont typeface="Arial"/>
              <a:buChar char="•"/>
            </a:pPr>
            <a:r>
              <a:rPr lang="el-GR" sz="2000" dirty="0" smtClean="0">
                <a:solidFill>
                  <a:schemeClr val="bg1"/>
                </a:solidFill>
              </a:rPr>
              <a:t>Θύματα το 64% των ερωτηθέντων</a:t>
            </a:r>
          </a:p>
          <a:p>
            <a:pPr lvl="1" indent="-228600" defTabSz="457200">
              <a:spcBef>
                <a:spcPct val="20000"/>
              </a:spcBef>
              <a:spcAft>
                <a:spcPts val="600"/>
              </a:spcAft>
              <a:buClr>
                <a:schemeClr val="accent1">
                  <a:lumMod val="75000"/>
                </a:schemeClr>
              </a:buClr>
              <a:buSzPct val="145000"/>
              <a:buFont typeface="Arial"/>
              <a:buChar char="•"/>
            </a:pPr>
            <a:r>
              <a:rPr lang="el-GR" sz="2000" dirty="0" smtClean="0">
                <a:solidFill>
                  <a:schemeClr val="bg1"/>
                </a:solidFill>
              </a:rPr>
              <a:t>Λεκτική επίθεση</a:t>
            </a:r>
          </a:p>
          <a:p>
            <a:pPr lvl="1" indent="-228600" defTabSz="457200">
              <a:spcBef>
                <a:spcPct val="20000"/>
              </a:spcBef>
              <a:spcAft>
                <a:spcPts val="600"/>
              </a:spcAft>
              <a:buClr>
                <a:schemeClr val="accent1">
                  <a:lumMod val="75000"/>
                </a:schemeClr>
              </a:buClr>
              <a:buSzPct val="145000"/>
              <a:buFont typeface="Arial"/>
              <a:buChar char="•"/>
            </a:pPr>
            <a:r>
              <a:rPr lang="el-GR" sz="2000" dirty="0" smtClean="0">
                <a:solidFill>
                  <a:schemeClr val="bg1"/>
                </a:solidFill>
              </a:rPr>
              <a:t>Συναισθηματική επίθεση</a:t>
            </a:r>
          </a:p>
          <a:p>
            <a:pPr lvl="1" indent="-228600" defTabSz="457200">
              <a:spcBef>
                <a:spcPct val="20000"/>
              </a:spcBef>
              <a:spcAft>
                <a:spcPts val="600"/>
              </a:spcAft>
              <a:buClr>
                <a:schemeClr val="accent1">
                  <a:lumMod val="75000"/>
                </a:schemeClr>
              </a:buClr>
              <a:buSzPct val="145000"/>
              <a:buFont typeface="Arial"/>
              <a:buChar char="•"/>
            </a:pPr>
            <a:r>
              <a:rPr lang="el-GR" sz="2000" dirty="0" smtClean="0">
                <a:solidFill>
                  <a:schemeClr val="bg1"/>
                </a:solidFill>
              </a:rPr>
              <a:t>Σωματική επίθεση</a:t>
            </a:r>
          </a:p>
          <a:p>
            <a:pPr indent="-228600" defTabSz="457200">
              <a:spcBef>
                <a:spcPct val="20000"/>
              </a:spcBef>
              <a:spcAft>
                <a:spcPts val="600"/>
              </a:spcAft>
              <a:buClr>
                <a:schemeClr val="accent1">
                  <a:lumMod val="75000"/>
                </a:schemeClr>
              </a:buClr>
              <a:buSzPct val="145000"/>
              <a:buFont typeface="Arial"/>
              <a:buChar char="•"/>
            </a:pPr>
            <a:endParaRPr lang="el-GR" sz="2000" dirty="0">
              <a:solidFill>
                <a:schemeClr val="bg1"/>
              </a:solidFill>
            </a:endParaRPr>
          </a:p>
          <a:p>
            <a:pPr indent="-228600" defTabSz="457200">
              <a:spcBef>
                <a:spcPct val="20000"/>
              </a:spcBef>
              <a:spcAft>
                <a:spcPts val="600"/>
              </a:spcAft>
              <a:buClr>
                <a:schemeClr val="accent1">
                  <a:lumMod val="75000"/>
                </a:schemeClr>
              </a:buClr>
              <a:buSzPct val="145000"/>
              <a:buFont typeface="Arial"/>
              <a:buChar char="•"/>
            </a:pPr>
            <a:r>
              <a:rPr lang="el-GR" dirty="0">
                <a:solidFill>
                  <a:schemeClr val="bg1"/>
                </a:solidFill>
              </a:rPr>
              <a:t>81% των μαθητών που είναι θύτες ήταν αγόρια και 19% </a:t>
            </a:r>
            <a:r>
              <a:rPr lang="el-GR" dirty="0" smtClean="0">
                <a:solidFill>
                  <a:schemeClr val="bg1"/>
                </a:solidFill>
              </a:rPr>
              <a:t>κορίτσια</a:t>
            </a:r>
          </a:p>
          <a:p>
            <a:pPr indent="-228600" defTabSz="457200">
              <a:spcBef>
                <a:spcPct val="20000"/>
              </a:spcBef>
              <a:spcAft>
                <a:spcPts val="600"/>
              </a:spcAft>
              <a:buClr>
                <a:schemeClr val="accent1">
                  <a:lumMod val="75000"/>
                </a:schemeClr>
              </a:buClr>
              <a:buSzPct val="145000"/>
              <a:buFont typeface="Arial"/>
              <a:buChar char="•"/>
            </a:pPr>
            <a:r>
              <a:rPr lang="el-GR" dirty="0">
                <a:solidFill>
                  <a:schemeClr val="bg1"/>
                </a:solidFill>
              </a:rPr>
              <a:t>Οι περισσότεροι μάρτυρες επεισοδίου βοήθησαν το θύμα ενώ δυστυχώς το 12% αδιαφόρησε</a:t>
            </a:r>
          </a:p>
          <a:p>
            <a:pPr indent="-228600" defTabSz="457200">
              <a:spcBef>
                <a:spcPct val="20000"/>
              </a:spcBef>
              <a:spcAft>
                <a:spcPts val="600"/>
              </a:spcAft>
              <a:buClr>
                <a:schemeClr val="accent1">
                  <a:lumMod val="75000"/>
                </a:schemeClr>
              </a:buClr>
              <a:buSzPct val="145000"/>
              <a:buFont typeface="Arial"/>
              <a:buChar char="•"/>
            </a:pPr>
            <a:endParaRPr lang="el-GR" dirty="0">
              <a:solidFill>
                <a:schemeClr val="bg1"/>
              </a:solidFill>
            </a:endParaRPr>
          </a:p>
        </p:txBody>
      </p:sp>
    </p:spTree>
    <p:extLst>
      <p:ext uri="{BB962C8B-B14F-4D97-AF65-F5344CB8AC3E}">
        <p14:creationId xmlns:p14="http://schemas.microsoft.com/office/powerpoint/2010/main" val="2402778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3000"/>
                            </p:stCondLst>
                            <p:childTnLst>
                              <p:par>
                                <p:cTn id="9" presetID="10" presetClass="entr" presetSubtype="0" fill="hold" grpId="0" nodeType="afterEffect">
                                  <p:stCondLst>
                                    <p:cond delay="7750"/>
                                  </p:stCondLst>
                                  <p:childTnLst>
                                    <p:set>
                                      <p:cBhvr>
                                        <p:cTn id="10" dur="1" fill="hold">
                                          <p:stCondLst>
                                            <p:cond delay="0"/>
                                          </p:stCondLst>
                                        </p:cTn>
                                        <p:tgtEl>
                                          <p:spTgt spid="11">
                                            <p:txEl>
                                              <p:pRg st="1" end="1"/>
                                            </p:txEl>
                                          </p:spTgt>
                                        </p:tgtEl>
                                        <p:attrNameLst>
                                          <p:attrName>style.visibility</p:attrName>
                                        </p:attrNameLst>
                                      </p:cBhvr>
                                      <p:to>
                                        <p:strVal val="visible"/>
                                      </p:to>
                                    </p:set>
                                    <p:animEffect transition="in" filter="fade">
                                      <p:cBhvr>
                                        <p:cTn id="11" dur="500"/>
                                        <p:tgtEl>
                                          <p:spTgt spid="11">
                                            <p:txEl>
                                              <p:pRg st="1" end="1"/>
                                            </p:txEl>
                                          </p:spTgt>
                                        </p:tgtEl>
                                      </p:cBhvr>
                                    </p:animEffect>
                                  </p:childTnLst>
                                </p:cTn>
                              </p:par>
                            </p:childTnLst>
                          </p:cTn>
                        </p:par>
                        <p:par>
                          <p:cTn id="12" fill="hold">
                            <p:stCondLst>
                              <p:cond delay="11250"/>
                            </p:stCondLst>
                            <p:childTnLst>
                              <p:par>
                                <p:cTn id="13" presetID="10" presetClass="entr" presetSubtype="0" fill="hold" grpId="0" nodeType="afterEffect">
                                  <p:stCondLst>
                                    <p:cond delay="4000"/>
                                  </p:stCondLst>
                                  <p:childTnLst>
                                    <p:set>
                                      <p:cBhvr>
                                        <p:cTn id="14" dur="1" fill="hold">
                                          <p:stCondLst>
                                            <p:cond delay="0"/>
                                          </p:stCondLst>
                                        </p:cTn>
                                        <p:tgtEl>
                                          <p:spTgt spid="11">
                                            <p:txEl>
                                              <p:pRg st="2" end="2"/>
                                            </p:txEl>
                                          </p:spTgt>
                                        </p:tgtEl>
                                        <p:attrNameLst>
                                          <p:attrName>style.visibility</p:attrName>
                                        </p:attrNameLst>
                                      </p:cBhvr>
                                      <p:to>
                                        <p:strVal val="visible"/>
                                      </p:to>
                                    </p:set>
                                    <p:animEffect transition="in" filter="fade">
                                      <p:cBhvr>
                                        <p:cTn id="15" dur="500"/>
                                        <p:tgtEl>
                                          <p:spTgt spid="11">
                                            <p:txEl>
                                              <p:pRg st="2" end="2"/>
                                            </p:txEl>
                                          </p:spTgt>
                                        </p:tgtEl>
                                      </p:cBhvr>
                                    </p:animEffect>
                                  </p:childTnLst>
                                </p:cTn>
                              </p:par>
                            </p:childTnLst>
                          </p:cTn>
                        </p:par>
                        <p:par>
                          <p:cTn id="16" fill="hold">
                            <p:stCondLst>
                              <p:cond delay="15750"/>
                            </p:stCondLst>
                            <p:childTnLst>
                              <p:par>
                                <p:cTn id="17" presetID="10" presetClass="entr" presetSubtype="0" fill="hold" grpId="0" nodeType="afterEffect">
                                  <p:stCondLst>
                                    <p:cond delay="3750"/>
                                  </p:stCondLst>
                                  <p:childTnLst>
                                    <p:set>
                                      <p:cBhvr>
                                        <p:cTn id="18" dur="1" fill="hold">
                                          <p:stCondLst>
                                            <p:cond delay="0"/>
                                          </p:stCondLst>
                                        </p:cTn>
                                        <p:tgtEl>
                                          <p:spTgt spid="11">
                                            <p:txEl>
                                              <p:pRg st="3" end="3"/>
                                            </p:txEl>
                                          </p:spTgt>
                                        </p:tgtEl>
                                        <p:attrNameLst>
                                          <p:attrName>style.visibility</p:attrName>
                                        </p:attrNameLst>
                                      </p:cBhvr>
                                      <p:to>
                                        <p:strVal val="visible"/>
                                      </p:to>
                                    </p:set>
                                    <p:animEffect transition="in" filter="fade">
                                      <p:cBhvr>
                                        <p:cTn id="19" dur="500"/>
                                        <p:tgtEl>
                                          <p:spTgt spid="11">
                                            <p:txEl>
                                              <p:pRg st="3" end="3"/>
                                            </p:txEl>
                                          </p:spTgt>
                                        </p:tgtEl>
                                      </p:cBhvr>
                                    </p:animEffect>
                                  </p:childTnLst>
                                </p:cTn>
                              </p:par>
                            </p:childTnLst>
                          </p:cTn>
                        </p:par>
                        <p:par>
                          <p:cTn id="20" fill="hold">
                            <p:stCondLst>
                              <p:cond delay="20000"/>
                            </p:stCondLst>
                            <p:childTnLst>
                              <p:par>
                                <p:cTn id="21" presetID="10" presetClass="entr" presetSubtype="0" fill="hold" grpId="0" nodeType="afterEffect">
                                  <p:stCondLst>
                                    <p:cond delay="3000"/>
                                  </p:stCondLst>
                                  <p:childTnLst>
                                    <p:set>
                                      <p:cBhvr>
                                        <p:cTn id="22" dur="1" fill="hold">
                                          <p:stCondLst>
                                            <p:cond delay="0"/>
                                          </p:stCondLst>
                                        </p:cTn>
                                        <p:tgtEl>
                                          <p:spTgt spid="11">
                                            <p:txEl>
                                              <p:pRg st="4" end="4"/>
                                            </p:txEl>
                                          </p:spTgt>
                                        </p:tgtEl>
                                        <p:attrNameLst>
                                          <p:attrName>style.visibility</p:attrName>
                                        </p:attrNameLst>
                                      </p:cBhvr>
                                      <p:to>
                                        <p:strVal val="visible"/>
                                      </p:to>
                                    </p:set>
                                    <p:animEffect transition="in" filter="fade">
                                      <p:cBhvr>
                                        <p:cTn id="23" dur="500"/>
                                        <p:tgtEl>
                                          <p:spTgt spid="11">
                                            <p:txEl>
                                              <p:pRg st="4" end="4"/>
                                            </p:txEl>
                                          </p:spTgt>
                                        </p:tgtEl>
                                      </p:cBhvr>
                                    </p:animEffect>
                                  </p:childTnLst>
                                </p:cTn>
                              </p:par>
                            </p:childTnLst>
                          </p:cTn>
                        </p:par>
                        <p:par>
                          <p:cTn id="24" fill="hold">
                            <p:stCondLst>
                              <p:cond delay="23500"/>
                            </p:stCondLst>
                            <p:childTnLst>
                              <p:par>
                                <p:cTn id="25" presetID="10" presetClass="entr" presetSubtype="0" fill="hold" grpId="0" nodeType="afterEffect">
                                  <p:stCondLst>
                                    <p:cond delay="2000"/>
                                  </p:stCondLst>
                                  <p:childTnLst>
                                    <p:set>
                                      <p:cBhvr>
                                        <p:cTn id="26" dur="1" fill="hold">
                                          <p:stCondLst>
                                            <p:cond delay="0"/>
                                          </p:stCondLst>
                                        </p:cTn>
                                        <p:tgtEl>
                                          <p:spTgt spid="11">
                                            <p:txEl>
                                              <p:pRg st="6" end="6"/>
                                            </p:txEl>
                                          </p:spTgt>
                                        </p:tgtEl>
                                        <p:attrNameLst>
                                          <p:attrName>style.visibility</p:attrName>
                                        </p:attrNameLst>
                                      </p:cBhvr>
                                      <p:to>
                                        <p:strVal val="visible"/>
                                      </p:to>
                                    </p:set>
                                    <p:animEffect transition="in" filter="fade">
                                      <p:cBhvr>
                                        <p:cTn id="27" dur="750"/>
                                        <p:tgtEl>
                                          <p:spTgt spid="11">
                                            <p:txEl>
                                              <p:pRg st="6" end="6"/>
                                            </p:txEl>
                                          </p:spTgt>
                                        </p:tgtEl>
                                      </p:cBhvr>
                                    </p:animEffect>
                                  </p:childTnLst>
                                </p:cTn>
                              </p:par>
                            </p:childTnLst>
                          </p:cTn>
                        </p:par>
                        <p:par>
                          <p:cTn id="28" fill="hold">
                            <p:stCondLst>
                              <p:cond delay="26250"/>
                            </p:stCondLst>
                            <p:childTnLst>
                              <p:par>
                                <p:cTn id="29" presetID="10" presetClass="entr" presetSubtype="0" fill="hold" grpId="0" nodeType="after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animEffect transition="in" filter="fade">
                                      <p:cBhvr>
                                        <p:cTn id="31" dur="5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2" name="Group 241">
            <a:extLst>
              <a:ext uri="{FF2B5EF4-FFF2-40B4-BE49-F238E27FC236}">
                <a16:creationId xmlns:a16="http://schemas.microsoft.com/office/drawing/2014/main" xmlns="" id="{FDB0F91E-E08B-4543-B4C0-6DF9094A01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0812" y="0"/>
            <a:ext cx="2436813" cy="6858001"/>
            <a:chOff x="1320800" y="0"/>
            <a:chExt cx="2436813" cy="6858001"/>
          </a:xfrm>
        </p:grpSpPr>
        <p:sp>
          <p:nvSpPr>
            <p:cNvPr id="243" name="Freeform 6">
              <a:extLst>
                <a:ext uri="{FF2B5EF4-FFF2-40B4-BE49-F238E27FC236}">
                  <a16:creationId xmlns:a16="http://schemas.microsoft.com/office/drawing/2014/main" xmlns="" id="{CAA7E6E8-7988-4714-A434-6B552010B5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44" name="Freeform 7">
              <a:extLst>
                <a:ext uri="{FF2B5EF4-FFF2-40B4-BE49-F238E27FC236}">
                  <a16:creationId xmlns:a16="http://schemas.microsoft.com/office/drawing/2014/main" xmlns="" id="{A2736B6B-CF60-477E-8405-C77A6B60D51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45" name="Freeform 8">
              <a:extLst>
                <a:ext uri="{FF2B5EF4-FFF2-40B4-BE49-F238E27FC236}">
                  <a16:creationId xmlns:a16="http://schemas.microsoft.com/office/drawing/2014/main" xmlns="" id="{96C54F74-7D7A-4327-AC54-03A0C30CA13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46" name="Freeform 9">
              <a:extLst>
                <a:ext uri="{FF2B5EF4-FFF2-40B4-BE49-F238E27FC236}">
                  <a16:creationId xmlns:a16="http://schemas.microsoft.com/office/drawing/2014/main" xmlns="" id="{40790CC2-4075-407E-B51B-01EBAB18A0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47" name="Freeform 10">
              <a:extLst>
                <a:ext uri="{FF2B5EF4-FFF2-40B4-BE49-F238E27FC236}">
                  <a16:creationId xmlns:a16="http://schemas.microsoft.com/office/drawing/2014/main" xmlns="" id="{808D79CE-C1DC-4640-82F8-32DDB31DF4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48" name="Freeform 11">
              <a:extLst>
                <a:ext uri="{FF2B5EF4-FFF2-40B4-BE49-F238E27FC236}">
                  <a16:creationId xmlns:a16="http://schemas.microsoft.com/office/drawing/2014/main" xmlns="" id="{7690EB4B-9665-453E-A536-FA9DA06D1C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useBgFill="1">
        <p:nvSpPr>
          <p:cNvPr id="250" name="Rectangle 249">
            <a:extLst>
              <a:ext uri="{FF2B5EF4-FFF2-40B4-BE49-F238E27FC236}">
                <a16:creationId xmlns:a16="http://schemas.microsoft.com/office/drawing/2014/main" xmlns="" id="{E5B4F647-1F29-4FE8-A8B0-8BC30BA73D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2" name="Picture 221" descr="Μοτίβο κυματομορφής ήχου σε θολή οθόνη">
            <a:extLst>
              <a:ext uri="{FF2B5EF4-FFF2-40B4-BE49-F238E27FC236}">
                <a16:creationId xmlns:a16="http://schemas.microsoft.com/office/drawing/2014/main" xmlns="" id="{99474A01-A629-1AC2-7398-0FC6B0F94B0D}"/>
              </a:ext>
            </a:extLst>
          </p:cNvPr>
          <p:cNvPicPr>
            <a:picLocks noChangeAspect="1"/>
          </p:cNvPicPr>
          <p:nvPr/>
        </p:nvPicPr>
        <p:blipFill rotWithShape="1">
          <a:blip r:embed="rId3"/>
          <a:srcRect l="9091" t="11896" b="11495"/>
          <a:stretch/>
        </p:blipFill>
        <p:spPr>
          <a:xfrm>
            <a:off x="20" y="10"/>
            <a:ext cx="12191980" cy="6857990"/>
          </a:xfrm>
          <a:prstGeom prst="rect">
            <a:avLst/>
          </a:prstGeom>
        </p:spPr>
      </p:pic>
      <p:sp>
        <p:nvSpPr>
          <p:cNvPr id="252" name="Freeform 15">
            <a:extLst>
              <a:ext uri="{FF2B5EF4-FFF2-40B4-BE49-F238E27FC236}">
                <a16:creationId xmlns:a16="http://schemas.microsoft.com/office/drawing/2014/main" xmlns="" id="{8CB25011-AC31-40E8-AD18-B6BEF6630D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flipH="1">
            <a:off x="3005669" y="-16933"/>
            <a:ext cx="9220200" cy="6891867"/>
          </a:xfrm>
          <a:custGeom>
            <a:avLst/>
            <a:gdLst>
              <a:gd name="connsiteX0" fmla="*/ 5427133 w 7340600"/>
              <a:gd name="connsiteY0" fmla="*/ 8466 h 6883400"/>
              <a:gd name="connsiteX1" fmla="*/ 4783666 w 7340600"/>
              <a:gd name="connsiteY1" fmla="*/ 2573866 h 6883400"/>
              <a:gd name="connsiteX2" fmla="*/ 7340600 w 7340600"/>
              <a:gd name="connsiteY2" fmla="*/ 6874933 h 6883400"/>
              <a:gd name="connsiteX3" fmla="*/ 0 w 7340600"/>
              <a:gd name="connsiteY3" fmla="*/ 6883400 h 6883400"/>
              <a:gd name="connsiteX4" fmla="*/ 8466 w 7340600"/>
              <a:gd name="connsiteY4" fmla="*/ 0 h 6883400"/>
              <a:gd name="connsiteX5" fmla="*/ 5427133 w 7340600"/>
              <a:gd name="connsiteY5" fmla="*/ 8466 h 6883400"/>
              <a:gd name="connsiteX0" fmla="*/ 8382001 w 10295468"/>
              <a:gd name="connsiteY0" fmla="*/ 8466 h 6883400"/>
              <a:gd name="connsiteX1" fmla="*/ 7738534 w 10295468"/>
              <a:gd name="connsiteY1" fmla="*/ 2573866 h 6883400"/>
              <a:gd name="connsiteX2" fmla="*/ 10295468 w 10295468"/>
              <a:gd name="connsiteY2" fmla="*/ 6874933 h 6883400"/>
              <a:gd name="connsiteX3" fmla="*/ 2954868 w 10295468"/>
              <a:gd name="connsiteY3" fmla="*/ 6883400 h 6883400"/>
              <a:gd name="connsiteX4" fmla="*/ 0 w 10295468"/>
              <a:gd name="connsiteY4" fmla="*/ 0 h 6883400"/>
              <a:gd name="connsiteX5" fmla="*/ 8382001 w 10295468"/>
              <a:gd name="connsiteY5" fmla="*/ 8466 h 6883400"/>
              <a:gd name="connsiteX0" fmla="*/ 8382001 w 10295468"/>
              <a:gd name="connsiteY0" fmla="*/ 8466 h 6891867"/>
              <a:gd name="connsiteX1" fmla="*/ 7738534 w 10295468"/>
              <a:gd name="connsiteY1" fmla="*/ 2573866 h 6891867"/>
              <a:gd name="connsiteX2" fmla="*/ 10295468 w 10295468"/>
              <a:gd name="connsiteY2" fmla="*/ 6874933 h 6891867"/>
              <a:gd name="connsiteX3" fmla="*/ 16935 w 10295468"/>
              <a:gd name="connsiteY3" fmla="*/ 6891867 h 6891867"/>
              <a:gd name="connsiteX4" fmla="*/ 0 w 10295468"/>
              <a:gd name="connsiteY4" fmla="*/ 0 h 6891867"/>
              <a:gd name="connsiteX5" fmla="*/ 8382001 w 10295468"/>
              <a:gd name="connsiteY5" fmla="*/ 8466 h 6891867"/>
              <a:gd name="connsiteX0" fmla="*/ 8382001 w 8382001"/>
              <a:gd name="connsiteY0" fmla="*/ 8466 h 6891867"/>
              <a:gd name="connsiteX1" fmla="*/ 7738534 w 8382001"/>
              <a:gd name="connsiteY1" fmla="*/ 2573866 h 6891867"/>
              <a:gd name="connsiteX2" fmla="*/ 7340602 w 8382001"/>
              <a:gd name="connsiteY2" fmla="*/ 6883400 h 6891867"/>
              <a:gd name="connsiteX3" fmla="*/ 16935 w 8382001"/>
              <a:gd name="connsiteY3" fmla="*/ 6891867 h 6891867"/>
              <a:gd name="connsiteX4" fmla="*/ 0 w 8382001"/>
              <a:gd name="connsiteY4" fmla="*/ 0 h 6891867"/>
              <a:gd name="connsiteX5" fmla="*/ 8382001 w 8382001"/>
              <a:gd name="connsiteY5" fmla="*/ 8466 h 6891867"/>
              <a:gd name="connsiteX0" fmla="*/ 8382001 w 9220200"/>
              <a:gd name="connsiteY0" fmla="*/ 8466 h 6891867"/>
              <a:gd name="connsiteX1" fmla="*/ 9220200 w 9220200"/>
              <a:gd name="connsiteY1" fmla="*/ 5350932 h 6891867"/>
              <a:gd name="connsiteX2" fmla="*/ 7340602 w 9220200"/>
              <a:gd name="connsiteY2" fmla="*/ 6883400 h 6891867"/>
              <a:gd name="connsiteX3" fmla="*/ 16935 w 9220200"/>
              <a:gd name="connsiteY3" fmla="*/ 6891867 h 6891867"/>
              <a:gd name="connsiteX4" fmla="*/ 0 w 9220200"/>
              <a:gd name="connsiteY4" fmla="*/ 0 h 6891867"/>
              <a:gd name="connsiteX5" fmla="*/ 8382001 w 9220200"/>
              <a:gd name="connsiteY5" fmla="*/ 8466 h 6891867"/>
              <a:gd name="connsiteX0" fmla="*/ 8382001 w 9220200"/>
              <a:gd name="connsiteY0" fmla="*/ 8466 h 6891867"/>
              <a:gd name="connsiteX1" fmla="*/ 9220200 w 9220200"/>
              <a:gd name="connsiteY1" fmla="*/ 5350932 h 6891867"/>
              <a:gd name="connsiteX2" fmla="*/ 7298269 w 9220200"/>
              <a:gd name="connsiteY2" fmla="*/ 6883400 h 6891867"/>
              <a:gd name="connsiteX3" fmla="*/ 16935 w 9220200"/>
              <a:gd name="connsiteY3" fmla="*/ 6891867 h 6891867"/>
              <a:gd name="connsiteX4" fmla="*/ 0 w 9220200"/>
              <a:gd name="connsiteY4" fmla="*/ 0 h 6891867"/>
              <a:gd name="connsiteX5" fmla="*/ 8382001 w 9220200"/>
              <a:gd name="connsiteY5" fmla="*/ 8466 h 689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20200" h="6891867">
                <a:moveTo>
                  <a:pt x="8382001" y="8466"/>
                </a:moveTo>
                <a:lnTo>
                  <a:pt x="9220200" y="5350932"/>
                </a:lnTo>
                <a:lnTo>
                  <a:pt x="7298269" y="6883400"/>
                </a:lnTo>
                <a:lnTo>
                  <a:pt x="16935" y="6891867"/>
                </a:lnTo>
                <a:lnTo>
                  <a:pt x="0" y="0"/>
                </a:lnTo>
                <a:lnTo>
                  <a:pt x="8382001" y="8466"/>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54" name="Group 253">
            <a:extLst>
              <a:ext uri="{FF2B5EF4-FFF2-40B4-BE49-F238E27FC236}">
                <a16:creationId xmlns:a16="http://schemas.microsoft.com/office/drawing/2014/main" xmlns="" id="{4F0DEC84-2F43-43F9-9338-550212E2AE9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360612" y="0"/>
            <a:ext cx="2436813" cy="6858001"/>
            <a:chOff x="1320800" y="0"/>
            <a:chExt cx="2436813" cy="6858001"/>
          </a:xfrm>
        </p:grpSpPr>
        <p:sp>
          <p:nvSpPr>
            <p:cNvPr id="255" name="Freeform 6">
              <a:extLst>
                <a:ext uri="{FF2B5EF4-FFF2-40B4-BE49-F238E27FC236}">
                  <a16:creationId xmlns:a16="http://schemas.microsoft.com/office/drawing/2014/main" xmlns="" id="{59A82642-82AA-4335-82DC-AF3E936B3B4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56" name="Freeform 7">
              <a:extLst>
                <a:ext uri="{FF2B5EF4-FFF2-40B4-BE49-F238E27FC236}">
                  <a16:creationId xmlns:a16="http://schemas.microsoft.com/office/drawing/2014/main" xmlns="" id="{BDA76F4B-391C-4936-A84F-7FE8C41694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57" name="Freeform 8">
              <a:extLst>
                <a:ext uri="{FF2B5EF4-FFF2-40B4-BE49-F238E27FC236}">
                  <a16:creationId xmlns:a16="http://schemas.microsoft.com/office/drawing/2014/main" xmlns="" id="{3575DE21-561B-48B0-8676-5DEA0B11E0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58" name="Freeform 9">
              <a:extLst>
                <a:ext uri="{FF2B5EF4-FFF2-40B4-BE49-F238E27FC236}">
                  <a16:creationId xmlns:a16="http://schemas.microsoft.com/office/drawing/2014/main" xmlns="" id="{1DF468A8-0850-45A2-9BB3-E799429FED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59" name="Freeform 10">
              <a:extLst>
                <a:ext uri="{FF2B5EF4-FFF2-40B4-BE49-F238E27FC236}">
                  <a16:creationId xmlns:a16="http://schemas.microsoft.com/office/drawing/2014/main" xmlns="" id="{6696D92D-6927-44FE-87EE-B82A12AC3CE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60" name="Freeform 11">
              <a:extLst>
                <a:ext uri="{FF2B5EF4-FFF2-40B4-BE49-F238E27FC236}">
                  <a16:creationId xmlns:a16="http://schemas.microsoft.com/office/drawing/2014/main" xmlns="" id="{2C7A109D-FAAC-4825-B47F-66DAA52B247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Τίτλος 1">
            <a:extLst>
              <a:ext uri="{FF2B5EF4-FFF2-40B4-BE49-F238E27FC236}">
                <a16:creationId xmlns:a16="http://schemas.microsoft.com/office/drawing/2014/main" xmlns="" id="{8092E38E-5980-4856-A5F9-034B5BAC64E7}"/>
              </a:ext>
            </a:extLst>
          </p:cNvPr>
          <p:cNvSpPr>
            <a:spLocks noGrp="1"/>
          </p:cNvSpPr>
          <p:nvPr/>
        </p:nvSpPr>
        <p:spPr>
          <a:xfrm>
            <a:off x="3970867" y="558800"/>
            <a:ext cx="7535333" cy="141393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457200">
              <a:spcAft>
                <a:spcPts val="600"/>
              </a:spcAft>
            </a:pPr>
            <a:r>
              <a:rPr lang="en-US" sz="4000">
                <a:ln w="3175" cmpd="sng">
                  <a:noFill/>
                </a:ln>
                <a:solidFill>
                  <a:schemeClr val="bg1"/>
                </a:solidFill>
              </a:rPr>
              <a:t>Συμπεράσματα</a:t>
            </a:r>
          </a:p>
        </p:txBody>
      </p:sp>
      <p:sp>
        <p:nvSpPr>
          <p:cNvPr id="11" name="TextBox 10">
            <a:extLst>
              <a:ext uri="{FF2B5EF4-FFF2-40B4-BE49-F238E27FC236}">
                <a16:creationId xmlns:a16="http://schemas.microsoft.com/office/drawing/2014/main" xmlns="" id="{DEE91AA9-1AE6-A080-8642-75148E88375E}"/>
              </a:ext>
            </a:extLst>
          </p:cNvPr>
          <p:cNvSpPr txBox="1"/>
          <p:nvPr/>
        </p:nvSpPr>
        <p:spPr>
          <a:xfrm>
            <a:off x="3789364" y="1771651"/>
            <a:ext cx="8193086" cy="466725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indent="-228600" defTabSz="457200">
              <a:spcBef>
                <a:spcPct val="20000"/>
              </a:spcBef>
              <a:spcAft>
                <a:spcPts val="600"/>
              </a:spcAft>
              <a:buClr>
                <a:schemeClr val="accent1">
                  <a:lumMod val="75000"/>
                </a:schemeClr>
              </a:buClr>
              <a:buSzPct val="145000"/>
              <a:buFont typeface="Arial"/>
              <a:buChar char="•"/>
            </a:pPr>
            <a:r>
              <a:rPr lang="el-GR" sz="2800" dirty="0">
                <a:solidFill>
                  <a:schemeClr val="bg1"/>
                </a:solidFill>
                <a:latin typeface="Calibri" panose="020F0502020204030204" pitchFamily="34" charset="0"/>
                <a:cs typeface="Calibri" panose="020F0502020204030204" pitchFamily="34" charset="0"/>
              </a:rPr>
              <a:t>Οι γονείς σε πρώτο βαθμό και φυσικά οι εκπαιδευτικοί, θα πρέπει να </a:t>
            </a:r>
            <a:r>
              <a:rPr lang="el-GR" sz="2800" dirty="0" smtClean="0">
                <a:solidFill>
                  <a:schemeClr val="bg1"/>
                </a:solidFill>
                <a:latin typeface="Calibri" panose="020F0502020204030204" pitchFamily="34" charset="0"/>
                <a:cs typeface="Calibri" panose="020F0502020204030204" pitchFamily="34" charset="0"/>
              </a:rPr>
              <a:t>  είναι </a:t>
            </a:r>
            <a:r>
              <a:rPr lang="el-GR" sz="2800" dirty="0">
                <a:solidFill>
                  <a:schemeClr val="bg1"/>
                </a:solidFill>
                <a:latin typeface="Calibri" panose="020F0502020204030204" pitchFamily="34" charset="0"/>
                <a:cs typeface="Calibri" panose="020F0502020204030204" pitchFamily="34" charset="0"/>
              </a:rPr>
              <a:t>ιδιαιτέρως προσεκτικοί, ώστε να συμβουλεύουν και να καθοδηγούν τα παιδιά </a:t>
            </a:r>
            <a:endParaRPr lang="el-GR" sz="2800" dirty="0" smtClean="0">
              <a:solidFill>
                <a:schemeClr val="bg1"/>
              </a:solidFill>
              <a:latin typeface="Calibri" panose="020F0502020204030204" pitchFamily="34" charset="0"/>
              <a:cs typeface="Calibri" panose="020F0502020204030204" pitchFamily="34" charset="0"/>
            </a:endParaRPr>
          </a:p>
          <a:p>
            <a:pPr indent="-228600" defTabSz="457200">
              <a:spcBef>
                <a:spcPct val="20000"/>
              </a:spcBef>
              <a:spcAft>
                <a:spcPts val="600"/>
              </a:spcAft>
              <a:buClr>
                <a:schemeClr val="accent1">
                  <a:lumMod val="75000"/>
                </a:schemeClr>
              </a:buClr>
              <a:buSzPct val="145000"/>
              <a:buFont typeface="Arial"/>
              <a:buChar char="•"/>
            </a:pPr>
            <a:endParaRPr lang="el-GR" sz="2800" dirty="0" smtClean="0">
              <a:solidFill>
                <a:schemeClr val="bg1"/>
              </a:solidFill>
              <a:latin typeface="Calibri" panose="020F0502020204030204" pitchFamily="34" charset="0"/>
              <a:cs typeface="Calibri" panose="020F0502020204030204" pitchFamily="34" charset="0"/>
            </a:endParaRPr>
          </a:p>
          <a:p>
            <a:pPr indent="-228600" defTabSz="457200">
              <a:spcBef>
                <a:spcPct val="20000"/>
              </a:spcBef>
              <a:spcAft>
                <a:spcPts val="600"/>
              </a:spcAft>
              <a:buClr>
                <a:schemeClr val="accent1">
                  <a:lumMod val="75000"/>
                </a:schemeClr>
              </a:buClr>
              <a:buSzPct val="145000"/>
              <a:buFont typeface="Arial"/>
              <a:buChar char="•"/>
            </a:pPr>
            <a:r>
              <a:rPr lang="el-GR" sz="2800" dirty="0">
                <a:solidFill>
                  <a:schemeClr val="bg1"/>
                </a:solidFill>
                <a:latin typeface="Calibri" panose="020F0502020204030204" pitchFamily="34" charset="0"/>
                <a:cs typeface="Calibri" panose="020F0502020204030204" pitchFamily="34" charset="0"/>
              </a:rPr>
              <a:t>Το σημαντικότερο είναι εμείς τα παιδιά να νιώθουμε ασφάλεια </a:t>
            </a:r>
          </a:p>
        </p:txBody>
      </p:sp>
    </p:spTree>
    <p:extLst>
      <p:ext uri="{BB962C8B-B14F-4D97-AF65-F5344CB8AC3E}">
        <p14:creationId xmlns:p14="http://schemas.microsoft.com/office/powerpoint/2010/main" val="2523481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25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250"/>
                                        <p:tgtEl>
                                          <p:spTgt spid="11">
                                            <p:txEl>
                                              <p:pRg st="0" end="0"/>
                                            </p:txEl>
                                          </p:spTgt>
                                        </p:tgtEl>
                                      </p:cBhvr>
                                    </p:animEffect>
                                  </p:childTnLst>
                                </p:cTn>
                              </p:par>
                            </p:childTnLst>
                          </p:cTn>
                        </p:par>
                        <p:par>
                          <p:cTn id="8" fill="hold">
                            <p:stCondLst>
                              <p:cond delay="2500"/>
                            </p:stCondLst>
                            <p:childTnLst>
                              <p:par>
                                <p:cTn id="9" presetID="10" presetClass="entr" presetSubtype="0" fill="hold" nodeType="afterEffect">
                                  <p:stCondLst>
                                    <p:cond delay="8250"/>
                                  </p:stCondLst>
                                  <p:childTnLst>
                                    <p:set>
                                      <p:cBhvr>
                                        <p:cTn id="10" dur="1" fill="hold">
                                          <p:stCondLst>
                                            <p:cond delay="0"/>
                                          </p:stCondLst>
                                        </p:cTn>
                                        <p:tgtEl>
                                          <p:spTgt spid="11">
                                            <p:txEl>
                                              <p:pRg st="2" end="2"/>
                                            </p:txEl>
                                          </p:spTgt>
                                        </p:tgtEl>
                                        <p:attrNameLst>
                                          <p:attrName>style.visibility</p:attrName>
                                        </p:attrNameLst>
                                      </p:cBhvr>
                                      <p:to>
                                        <p:strVal val="visible"/>
                                      </p:to>
                                    </p:set>
                                    <p:animEffect transition="in" filter="fade">
                                      <p:cBhvr>
                                        <p:cTn id="11" dur="125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We say “Thank you“! - Generali Cologne Marath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175" y="1138236"/>
            <a:ext cx="9741866" cy="4200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4256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EBEC8F79-A447-43FC-8E81-85E8468AF3F9}"/>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1365</Words>
  <Application>Microsoft Office PowerPoint</Application>
  <PresentationFormat>Προσαρμογή</PresentationFormat>
  <Paragraphs>156</Paragraphs>
  <Slides>22</Slides>
  <Notes>22</Notes>
  <HiddenSlides>0</HiddenSlides>
  <MMClips>0</MMClips>
  <ScaleCrop>false</ScaleCrop>
  <HeadingPairs>
    <vt:vector size="4" baseType="variant">
      <vt:variant>
        <vt:lpstr>Θέμα</vt:lpstr>
      </vt:variant>
      <vt:variant>
        <vt:i4>1</vt:i4>
      </vt:variant>
      <vt:variant>
        <vt:lpstr>Τίτλοι διαφανειών</vt:lpstr>
      </vt:variant>
      <vt:variant>
        <vt:i4>22</vt:i4>
      </vt:variant>
    </vt:vector>
  </HeadingPairs>
  <TitlesOfParts>
    <vt:vector size="23" baseType="lpstr">
      <vt:lpstr>Parallax</vt:lpstr>
      <vt:lpstr>Σχολικός εκφοβισμός και παιδιά Δημοτικού</vt:lpstr>
      <vt:lpstr>Αφορμή</vt:lpstr>
      <vt:lpstr>Σχολικός εκφοβισμός - Ορισμοί</vt:lpstr>
      <vt:lpstr> Μορφές εκφοβισμού </vt:lpstr>
      <vt:lpstr> Σωματική μορφή </vt:lpstr>
      <vt:lpstr> Λεκτική μορφή </vt:lpstr>
      <vt:lpstr> Συναισθηματική μορφή </vt:lpstr>
      <vt:lpstr> Cyber Bullying  </vt:lpstr>
      <vt:lpstr>Έρευνα στο Excel</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
  <cp:lastModifiedBy/>
  <cp:revision>1944</cp:revision>
  <dcterms:created xsi:type="dcterms:W3CDTF">2020-05-06T16:00:55Z</dcterms:created>
  <dcterms:modified xsi:type="dcterms:W3CDTF">2024-03-29T11:40:36Z</dcterms:modified>
</cp:coreProperties>
</file>