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1"/>
  </p:sldMasterIdLst>
  <p:notesMasterIdLst>
    <p:notesMasterId r:id="rId17"/>
  </p:notesMasterIdLst>
  <p:sldIdLst>
    <p:sldId id="256" r:id="rId2"/>
    <p:sldId id="280" r:id="rId3"/>
    <p:sldId id="258" r:id="rId4"/>
    <p:sldId id="281" r:id="rId5"/>
    <p:sldId id="260" r:id="rId6"/>
    <p:sldId id="273" r:id="rId7"/>
    <p:sldId id="274" r:id="rId8"/>
    <p:sldId id="275" r:id="rId9"/>
    <p:sldId id="276" r:id="rId10"/>
    <p:sldId id="282" r:id="rId11"/>
    <p:sldId id="262" r:id="rId12"/>
    <p:sldId id="263" r:id="rId13"/>
    <p:sldId id="277" r:id="rId14"/>
    <p:sldId id="283" r:id="rId15"/>
    <p:sldId id="27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5305B6-72F3-DE60-B41F-6C61C141D572}" v="1126" dt="2023-03-08T19:04:27.287"/>
    <p1510:client id="{50F95D32-9E01-7A96-7910-2D27E79FF2A1}" v="28" dt="2023-03-09T20:27:21.653"/>
    <p1510:client id="{76ADF129-422E-E454-431D-6816A76C3A9E}" v="16" dt="2023-03-10T13:06:13.856"/>
    <p1510:client id="{BF79E078-367F-3257-A4EE-84018FFD2B84}" v="729" dt="2023-04-10T11:13:35.199"/>
    <p1510:client id="{F14C7207-7569-4C61-AEBB-49AF4A120269}" v="7" dt="2023-03-08T18:05:42.293"/>
    <p1510:client id="{FED67C8D-A19E-900D-F092-C155122E5B21}" v="306" dt="2023-03-10T11:53:52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10" autoAdjust="0"/>
  </p:normalViewPr>
  <p:slideViewPr>
    <p:cSldViewPr snapToGrid="0">
      <p:cViewPr>
        <p:scale>
          <a:sx n="40" d="100"/>
          <a:sy n="40" d="100"/>
        </p:scale>
        <p:origin x="-235" y="-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018A25-1B32-4354-9E9A-97A50D45D97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1645345D-3A86-4A74-AF15-18153D874DEE}">
      <dgm:prSet phldrT="[Κείμενο]" phldr="0"/>
      <dgm:spPr/>
      <dgm:t>
        <a:bodyPr/>
        <a:lstStyle/>
        <a:p>
          <a:r>
            <a:rPr lang="el-GR" dirty="0"/>
            <a:t>φως</a:t>
          </a:r>
        </a:p>
      </dgm:t>
    </dgm:pt>
    <dgm:pt modelId="{30A74230-8EC2-4E10-A185-D326D1CE1EE5}" type="parTrans" cxnId="{C4421AF5-70F0-4506-A654-0654192F0424}">
      <dgm:prSet/>
      <dgm:spPr/>
      <dgm:t>
        <a:bodyPr/>
        <a:lstStyle/>
        <a:p>
          <a:endParaRPr lang="el-GR"/>
        </a:p>
      </dgm:t>
    </dgm:pt>
    <dgm:pt modelId="{38F74CBE-A567-4C6C-A8C5-CE7B15F30E0D}" type="sibTrans" cxnId="{C4421AF5-70F0-4506-A654-0654192F0424}">
      <dgm:prSet/>
      <dgm:spPr/>
      <dgm:t>
        <a:bodyPr/>
        <a:lstStyle/>
        <a:p>
          <a:endParaRPr lang="el-GR"/>
        </a:p>
      </dgm:t>
    </dgm:pt>
    <dgm:pt modelId="{0F966925-5594-4A2F-8509-4F1BD95B75C7}">
      <dgm:prSet phldrT="[Κείμενο]" phldr="0"/>
      <dgm:spPr/>
      <dgm:t>
        <a:bodyPr/>
        <a:lstStyle/>
        <a:p>
          <a:pPr rtl="0"/>
          <a:r>
            <a:rPr lang="el-GR" dirty="0"/>
            <a:t>φωτοβολταϊκά πάνελ</a:t>
          </a:r>
        </a:p>
      </dgm:t>
    </dgm:pt>
    <dgm:pt modelId="{3363ED96-E172-4F1E-88F7-11C43954B5CC}" type="parTrans" cxnId="{52FAE628-566A-4691-861F-B45D0EEB0233}">
      <dgm:prSet/>
      <dgm:spPr/>
      <dgm:t>
        <a:bodyPr/>
        <a:lstStyle/>
        <a:p>
          <a:endParaRPr lang="el-GR"/>
        </a:p>
      </dgm:t>
    </dgm:pt>
    <dgm:pt modelId="{3E26DED4-C8DF-49D6-8EA8-01D0D4D80EFB}" type="sibTrans" cxnId="{52FAE628-566A-4691-861F-B45D0EEB0233}">
      <dgm:prSet/>
      <dgm:spPr/>
      <dgm:t>
        <a:bodyPr/>
        <a:lstStyle/>
        <a:p>
          <a:endParaRPr lang="el-GR"/>
        </a:p>
      </dgm:t>
    </dgm:pt>
    <dgm:pt modelId="{1F912D8F-4A22-42F0-8D6A-17829E480DCD}">
      <dgm:prSet phldrT="[Κείμενο]" phldr="0"/>
      <dgm:spPr/>
      <dgm:t>
        <a:bodyPr/>
        <a:lstStyle/>
        <a:p>
          <a:pPr rtl="0"/>
          <a:r>
            <a:rPr lang="el-GR" dirty="0"/>
            <a:t>ηλεκτρική ενέργεια</a:t>
          </a:r>
        </a:p>
      </dgm:t>
    </dgm:pt>
    <dgm:pt modelId="{87B83A42-71F1-4B7F-AF3B-2F0C3CCCE212}" type="parTrans" cxnId="{88A3BA3E-1AED-4B4C-939C-610D12A0E61C}">
      <dgm:prSet/>
      <dgm:spPr/>
      <dgm:t>
        <a:bodyPr/>
        <a:lstStyle/>
        <a:p>
          <a:endParaRPr lang="el-GR"/>
        </a:p>
      </dgm:t>
    </dgm:pt>
    <dgm:pt modelId="{5690A7E5-8827-498E-91D6-4D9FB91C8CB5}" type="sibTrans" cxnId="{88A3BA3E-1AED-4B4C-939C-610D12A0E61C}">
      <dgm:prSet/>
      <dgm:spPr/>
      <dgm:t>
        <a:bodyPr/>
        <a:lstStyle/>
        <a:p>
          <a:endParaRPr lang="el-GR"/>
        </a:p>
      </dgm:t>
    </dgm:pt>
    <dgm:pt modelId="{79824730-8B6A-4BD5-A69D-CE3AC769AAA4}">
      <dgm:prSet phldrT="[Κείμενο]" phldr="0"/>
      <dgm:spPr/>
      <dgm:t>
        <a:bodyPr/>
        <a:lstStyle/>
        <a:p>
          <a:pPr rtl="0"/>
          <a:r>
            <a:rPr lang="el-GR" dirty="0"/>
            <a:t>ρυθμιστής ενέργειας</a:t>
          </a:r>
        </a:p>
      </dgm:t>
    </dgm:pt>
    <dgm:pt modelId="{6C3C1570-7EAE-40FD-AC2D-7B394D35ABAC}" type="parTrans" cxnId="{BD817C55-D7E7-4EF0-B2AF-FCF769E16BCB}">
      <dgm:prSet/>
      <dgm:spPr/>
      <dgm:t>
        <a:bodyPr/>
        <a:lstStyle/>
        <a:p>
          <a:endParaRPr lang="el-GR"/>
        </a:p>
      </dgm:t>
    </dgm:pt>
    <dgm:pt modelId="{9DF6BB53-7A68-40CB-8701-ED427D1E26CF}" type="sibTrans" cxnId="{BD817C55-D7E7-4EF0-B2AF-FCF769E16BCB}">
      <dgm:prSet/>
      <dgm:spPr/>
      <dgm:t>
        <a:bodyPr/>
        <a:lstStyle/>
        <a:p>
          <a:endParaRPr lang="el-GR"/>
        </a:p>
      </dgm:t>
    </dgm:pt>
    <dgm:pt modelId="{C852F68E-20CD-41F1-BF4E-32B9B2983587}">
      <dgm:prSet phldrT="[Κείμενο]" phldr="0"/>
      <dgm:spPr/>
      <dgm:t>
        <a:bodyPr/>
        <a:lstStyle/>
        <a:p>
          <a:pPr rtl="0"/>
          <a:r>
            <a:rPr lang="el-GR" dirty="0"/>
            <a:t>μπαταρία για αποθήκευση</a:t>
          </a:r>
        </a:p>
      </dgm:t>
    </dgm:pt>
    <dgm:pt modelId="{82ADB2BF-1A15-462C-A323-5CACA01871E9}" type="parTrans" cxnId="{0CB9912A-D220-4C36-A280-7C74D854FAED}">
      <dgm:prSet/>
      <dgm:spPr/>
      <dgm:t>
        <a:bodyPr/>
        <a:lstStyle/>
        <a:p>
          <a:endParaRPr lang="el-GR"/>
        </a:p>
      </dgm:t>
    </dgm:pt>
    <dgm:pt modelId="{7FE0F9A0-1B06-42F4-8813-929F0F880E06}" type="sibTrans" cxnId="{0CB9912A-D220-4C36-A280-7C74D854FAED}">
      <dgm:prSet/>
      <dgm:spPr/>
      <dgm:t>
        <a:bodyPr/>
        <a:lstStyle/>
        <a:p>
          <a:endParaRPr lang="el-GR"/>
        </a:p>
      </dgm:t>
    </dgm:pt>
    <dgm:pt modelId="{F5A368F9-C394-494D-BDEA-9E4140E78F58}" type="pres">
      <dgm:prSet presAssocID="{74018A25-1B32-4354-9E9A-97A50D45D9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BFFEE7A-E8AD-4344-B253-DBEB159CBE57}" type="pres">
      <dgm:prSet presAssocID="{74018A25-1B32-4354-9E9A-97A50D45D97C}" presName="cycle" presStyleCnt="0"/>
      <dgm:spPr/>
    </dgm:pt>
    <dgm:pt modelId="{DF549423-AAEF-4FFD-A475-8CF54FA0F69A}" type="pres">
      <dgm:prSet presAssocID="{1645345D-3A86-4A74-AF15-18153D874DEE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1305BD9-7F46-4334-BFA5-92B47DAD8186}" type="pres">
      <dgm:prSet presAssocID="{38F74CBE-A567-4C6C-A8C5-CE7B15F30E0D}" presName="sibTransFirstNode" presStyleLbl="bgShp" presStyleIdx="0" presStyleCnt="1"/>
      <dgm:spPr/>
      <dgm:t>
        <a:bodyPr/>
        <a:lstStyle/>
        <a:p>
          <a:endParaRPr lang="el-GR"/>
        </a:p>
      </dgm:t>
    </dgm:pt>
    <dgm:pt modelId="{1FA397E2-A8B1-4FF3-A2B9-3CA1705BA2C0}" type="pres">
      <dgm:prSet presAssocID="{0F966925-5594-4A2F-8509-4F1BD95B75C7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60B1D64-DF36-49E4-B646-ACD8170344EC}" type="pres">
      <dgm:prSet presAssocID="{1F912D8F-4A22-42F0-8D6A-17829E480DCD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705DD31-F82F-493D-A5CA-7BEC6C89941D}" type="pres">
      <dgm:prSet presAssocID="{79824730-8B6A-4BD5-A69D-CE3AC769AAA4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5A2ED03-1360-483C-B13B-B28BF8215D68}" type="pres">
      <dgm:prSet presAssocID="{C852F68E-20CD-41F1-BF4E-32B9B2983587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BD817C55-D7E7-4EF0-B2AF-FCF769E16BCB}" srcId="{74018A25-1B32-4354-9E9A-97A50D45D97C}" destId="{79824730-8B6A-4BD5-A69D-CE3AC769AAA4}" srcOrd="3" destOrd="0" parTransId="{6C3C1570-7EAE-40FD-AC2D-7B394D35ABAC}" sibTransId="{9DF6BB53-7A68-40CB-8701-ED427D1E26CF}"/>
    <dgm:cxn modelId="{C4421AF5-70F0-4506-A654-0654192F0424}" srcId="{74018A25-1B32-4354-9E9A-97A50D45D97C}" destId="{1645345D-3A86-4A74-AF15-18153D874DEE}" srcOrd="0" destOrd="0" parTransId="{30A74230-8EC2-4E10-A185-D326D1CE1EE5}" sibTransId="{38F74CBE-A567-4C6C-A8C5-CE7B15F30E0D}"/>
    <dgm:cxn modelId="{0CB9912A-D220-4C36-A280-7C74D854FAED}" srcId="{74018A25-1B32-4354-9E9A-97A50D45D97C}" destId="{C852F68E-20CD-41F1-BF4E-32B9B2983587}" srcOrd="4" destOrd="0" parTransId="{82ADB2BF-1A15-462C-A323-5CACA01871E9}" sibTransId="{7FE0F9A0-1B06-42F4-8813-929F0F880E06}"/>
    <dgm:cxn modelId="{1BCD28AD-1D16-4864-93A4-8EA52F087DA8}" type="presOf" srcId="{38F74CBE-A567-4C6C-A8C5-CE7B15F30E0D}" destId="{C1305BD9-7F46-4334-BFA5-92B47DAD8186}" srcOrd="0" destOrd="0" presId="urn:microsoft.com/office/officeart/2005/8/layout/cycle3"/>
    <dgm:cxn modelId="{52FAE628-566A-4691-861F-B45D0EEB0233}" srcId="{74018A25-1B32-4354-9E9A-97A50D45D97C}" destId="{0F966925-5594-4A2F-8509-4F1BD95B75C7}" srcOrd="1" destOrd="0" parTransId="{3363ED96-E172-4F1E-88F7-11C43954B5CC}" sibTransId="{3E26DED4-C8DF-49D6-8EA8-01D0D4D80EFB}"/>
    <dgm:cxn modelId="{1C17CDD4-AFE9-4E95-B4CE-B5951FCF9F6B}" type="presOf" srcId="{74018A25-1B32-4354-9E9A-97A50D45D97C}" destId="{F5A368F9-C394-494D-BDEA-9E4140E78F58}" srcOrd="0" destOrd="0" presId="urn:microsoft.com/office/officeart/2005/8/layout/cycle3"/>
    <dgm:cxn modelId="{3698680B-325C-4D2A-8015-A0B02F7D90D6}" type="presOf" srcId="{0F966925-5594-4A2F-8509-4F1BD95B75C7}" destId="{1FA397E2-A8B1-4FF3-A2B9-3CA1705BA2C0}" srcOrd="0" destOrd="0" presId="urn:microsoft.com/office/officeart/2005/8/layout/cycle3"/>
    <dgm:cxn modelId="{B00B72C4-283A-412D-9404-C461CF6B9976}" type="presOf" srcId="{79824730-8B6A-4BD5-A69D-CE3AC769AAA4}" destId="{7705DD31-F82F-493D-A5CA-7BEC6C89941D}" srcOrd="0" destOrd="0" presId="urn:microsoft.com/office/officeart/2005/8/layout/cycle3"/>
    <dgm:cxn modelId="{88A3BA3E-1AED-4B4C-939C-610D12A0E61C}" srcId="{74018A25-1B32-4354-9E9A-97A50D45D97C}" destId="{1F912D8F-4A22-42F0-8D6A-17829E480DCD}" srcOrd="2" destOrd="0" parTransId="{87B83A42-71F1-4B7F-AF3B-2F0C3CCCE212}" sibTransId="{5690A7E5-8827-498E-91D6-4D9FB91C8CB5}"/>
    <dgm:cxn modelId="{E6BFBC3E-E266-44D3-8939-324129548C1B}" type="presOf" srcId="{1645345D-3A86-4A74-AF15-18153D874DEE}" destId="{DF549423-AAEF-4FFD-A475-8CF54FA0F69A}" srcOrd="0" destOrd="0" presId="urn:microsoft.com/office/officeart/2005/8/layout/cycle3"/>
    <dgm:cxn modelId="{86B2F0B7-726D-4034-A943-C228B042165D}" type="presOf" srcId="{C852F68E-20CD-41F1-BF4E-32B9B2983587}" destId="{E5A2ED03-1360-483C-B13B-B28BF8215D68}" srcOrd="0" destOrd="0" presId="urn:microsoft.com/office/officeart/2005/8/layout/cycle3"/>
    <dgm:cxn modelId="{CC024323-B8D7-4EE4-8188-9B5A234346CD}" type="presOf" srcId="{1F912D8F-4A22-42F0-8D6A-17829E480DCD}" destId="{660B1D64-DF36-49E4-B646-ACD8170344EC}" srcOrd="0" destOrd="0" presId="urn:microsoft.com/office/officeart/2005/8/layout/cycle3"/>
    <dgm:cxn modelId="{884A511D-2014-4A5F-9B4D-4EC2045ADEC3}" type="presParOf" srcId="{F5A368F9-C394-494D-BDEA-9E4140E78F58}" destId="{6BFFEE7A-E8AD-4344-B253-DBEB159CBE57}" srcOrd="0" destOrd="0" presId="urn:microsoft.com/office/officeart/2005/8/layout/cycle3"/>
    <dgm:cxn modelId="{D15AC000-4880-4B9E-AC7A-049816F56C48}" type="presParOf" srcId="{6BFFEE7A-E8AD-4344-B253-DBEB159CBE57}" destId="{DF549423-AAEF-4FFD-A475-8CF54FA0F69A}" srcOrd="0" destOrd="0" presId="urn:microsoft.com/office/officeart/2005/8/layout/cycle3"/>
    <dgm:cxn modelId="{4264C008-9B8E-43CE-BBCB-6D9C1A368E0F}" type="presParOf" srcId="{6BFFEE7A-E8AD-4344-B253-DBEB159CBE57}" destId="{C1305BD9-7F46-4334-BFA5-92B47DAD8186}" srcOrd="1" destOrd="0" presId="urn:microsoft.com/office/officeart/2005/8/layout/cycle3"/>
    <dgm:cxn modelId="{2B74D7C5-97D4-4CF8-AE3A-867733B6D869}" type="presParOf" srcId="{6BFFEE7A-E8AD-4344-B253-DBEB159CBE57}" destId="{1FA397E2-A8B1-4FF3-A2B9-3CA1705BA2C0}" srcOrd="2" destOrd="0" presId="urn:microsoft.com/office/officeart/2005/8/layout/cycle3"/>
    <dgm:cxn modelId="{E5C5DAB0-CD61-4A83-8420-CDADBE8AE070}" type="presParOf" srcId="{6BFFEE7A-E8AD-4344-B253-DBEB159CBE57}" destId="{660B1D64-DF36-49E4-B646-ACD8170344EC}" srcOrd="3" destOrd="0" presId="urn:microsoft.com/office/officeart/2005/8/layout/cycle3"/>
    <dgm:cxn modelId="{AA83BE87-BECE-46BE-B27D-EB85EC7B6B70}" type="presParOf" srcId="{6BFFEE7A-E8AD-4344-B253-DBEB159CBE57}" destId="{7705DD31-F82F-493D-A5CA-7BEC6C89941D}" srcOrd="4" destOrd="0" presId="urn:microsoft.com/office/officeart/2005/8/layout/cycle3"/>
    <dgm:cxn modelId="{413E3D46-EAA2-4F01-8972-3C60EF813EE4}" type="presParOf" srcId="{6BFFEE7A-E8AD-4344-B253-DBEB159CBE57}" destId="{E5A2ED03-1360-483C-B13B-B28BF8215D6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05BD9-7F46-4334-BFA5-92B47DAD8186}">
      <dsp:nvSpPr>
        <dsp:cNvPr id="0" name=""/>
        <dsp:cNvSpPr/>
      </dsp:nvSpPr>
      <dsp:spPr>
        <a:xfrm>
          <a:off x="609779" y="111535"/>
          <a:ext cx="4523662" cy="4523662"/>
        </a:xfrm>
        <a:prstGeom prst="circularArrow">
          <a:avLst>
            <a:gd name="adj1" fmla="val 5544"/>
            <a:gd name="adj2" fmla="val 330680"/>
            <a:gd name="adj3" fmla="val 13825951"/>
            <a:gd name="adj4" fmla="val 17355593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549423-AAEF-4FFD-A475-8CF54FA0F69A}">
      <dsp:nvSpPr>
        <dsp:cNvPr id="0" name=""/>
        <dsp:cNvSpPr/>
      </dsp:nvSpPr>
      <dsp:spPr>
        <a:xfrm>
          <a:off x="1835419" y="137346"/>
          <a:ext cx="2072383" cy="1036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φως</a:t>
          </a:r>
        </a:p>
      </dsp:txBody>
      <dsp:txXfrm>
        <a:off x="1886002" y="187929"/>
        <a:ext cx="1971217" cy="935025"/>
      </dsp:txXfrm>
    </dsp:sp>
    <dsp:sp modelId="{1FA397E2-A8B1-4FF3-A2B9-3CA1705BA2C0}">
      <dsp:nvSpPr>
        <dsp:cNvPr id="0" name=""/>
        <dsp:cNvSpPr/>
      </dsp:nvSpPr>
      <dsp:spPr>
        <a:xfrm>
          <a:off x="3670071" y="1470299"/>
          <a:ext cx="2072383" cy="1036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φωτοβολταϊκά πάνελ</a:t>
          </a:r>
        </a:p>
      </dsp:txBody>
      <dsp:txXfrm>
        <a:off x="3720654" y="1520882"/>
        <a:ext cx="1971217" cy="935025"/>
      </dsp:txXfrm>
    </dsp:sp>
    <dsp:sp modelId="{660B1D64-DF36-49E4-B646-ACD8170344EC}">
      <dsp:nvSpPr>
        <dsp:cNvPr id="0" name=""/>
        <dsp:cNvSpPr/>
      </dsp:nvSpPr>
      <dsp:spPr>
        <a:xfrm>
          <a:off x="2969296" y="3627061"/>
          <a:ext cx="2072383" cy="1036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ηλεκτρική ενέργεια</a:t>
          </a:r>
        </a:p>
      </dsp:txBody>
      <dsp:txXfrm>
        <a:off x="3019879" y="3677644"/>
        <a:ext cx="1971217" cy="935025"/>
      </dsp:txXfrm>
    </dsp:sp>
    <dsp:sp modelId="{7705DD31-F82F-493D-A5CA-7BEC6C89941D}">
      <dsp:nvSpPr>
        <dsp:cNvPr id="0" name=""/>
        <dsp:cNvSpPr/>
      </dsp:nvSpPr>
      <dsp:spPr>
        <a:xfrm>
          <a:off x="701542" y="3627061"/>
          <a:ext cx="2072383" cy="1036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ρυθμιστής ενέργειας</a:t>
          </a:r>
        </a:p>
      </dsp:txBody>
      <dsp:txXfrm>
        <a:off x="752125" y="3677644"/>
        <a:ext cx="1971217" cy="935025"/>
      </dsp:txXfrm>
    </dsp:sp>
    <dsp:sp modelId="{E5A2ED03-1360-483C-B13B-B28BF8215D68}">
      <dsp:nvSpPr>
        <dsp:cNvPr id="0" name=""/>
        <dsp:cNvSpPr/>
      </dsp:nvSpPr>
      <dsp:spPr>
        <a:xfrm>
          <a:off x="767" y="1470299"/>
          <a:ext cx="2072383" cy="1036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μπαταρία για αποθήκευση</a:t>
          </a:r>
        </a:p>
      </dsp:txBody>
      <dsp:txXfrm>
        <a:off x="51350" y="1520882"/>
        <a:ext cx="1971217" cy="935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ADED9-474B-4583-B24F-08B674CD1BD0}" type="datetimeFigureOut">
              <a:t>27/4/2023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21D0B-3CDA-4D9D-BDA8-ACEC2CD31377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3403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Κα</a:t>
            </a:r>
            <a:r>
              <a:rPr lang="en-US" dirty="0" err="1"/>
              <a:t>λησ</a:t>
            </a:r>
            <a:r>
              <a:rPr lang="en-US" dirty="0"/>
              <a:t>π</a:t>
            </a:r>
            <a:r>
              <a:rPr lang="en-US" dirty="0" err="1"/>
              <a:t>έρ</a:t>
            </a:r>
            <a:r>
              <a:rPr lang="en-US" dirty="0"/>
              <a:t>α σας, </a:t>
            </a:r>
            <a:r>
              <a:rPr lang="en-US" dirty="0" err="1"/>
              <a:t>είμ</a:t>
            </a:r>
            <a:r>
              <a:rPr lang="en-US" dirty="0"/>
              <a:t>α</a:t>
            </a:r>
            <a:r>
              <a:rPr lang="en-US" dirty="0" err="1"/>
              <a:t>στε</a:t>
            </a:r>
            <a:r>
              <a:rPr lang="en-US" dirty="0"/>
              <a:t> </a:t>
            </a:r>
            <a:r>
              <a:rPr lang="en-US" dirty="0" err="1"/>
              <a:t>οι</a:t>
            </a:r>
            <a:r>
              <a:rPr lang="en-US" dirty="0"/>
              <a:t> μα</a:t>
            </a:r>
            <a:r>
              <a:rPr lang="en-US" dirty="0" err="1"/>
              <a:t>θητές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τμήμ</a:t>
            </a:r>
            <a:r>
              <a:rPr lang="en-US" dirty="0"/>
              <a:t>α</a:t>
            </a:r>
            <a:r>
              <a:rPr lang="en-US" dirty="0" err="1"/>
              <a:t>τος</a:t>
            </a:r>
            <a:r>
              <a:rPr lang="en-US" dirty="0"/>
              <a:t> </a:t>
            </a:r>
            <a:r>
              <a:rPr lang="en-US" dirty="0" err="1"/>
              <a:t>Πληροφορικής</a:t>
            </a:r>
            <a:r>
              <a:rPr lang="en-US" dirty="0"/>
              <a:t> </a:t>
            </a:r>
            <a:r>
              <a:rPr lang="en-US" dirty="0" err="1"/>
              <a:t>Πολυμέσων</a:t>
            </a:r>
            <a:r>
              <a:rPr lang="en-US" dirty="0"/>
              <a:t> και </a:t>
            </a:r>
            <a:r>
              <a:rPr lang="en-US" dirty="0" err="1"/>
              <a:t>Ρομ</a:t>
            </a:r>
            <a:r>
              <a:rPr lang="en-US" dirty="0"/>
              <a:t>π</a:t>
            </a:r>
            <a:r>
              <a:rPr lang="en-US" dirty="0" err="1"/>
              <a:t>οτικής</a:t>
            </a:r>
            <a:r>
              <a:rPr lang="en-US" dirty="0"/>
              <a:t> και </a:t>
            </a:r>
            <a:r>
              <a:rPr lang="en-US" dirty="0" err="1"/>
              <a:t>σήμερ</a:t>
            </a:r>
            <a:r>
              <a:rPr lang="en-US" dirty="0"/>
              <a:t>α θα σας πα</a:t>
            </a:r>
            <a:r>
              <a:rPr lang="en-US" dirty="0" err="1"/>
              <a:t>ρουσιάσουμε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project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κάν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μέλλον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β</a:t>
            </a:r>
            <a:r>
              <a:rPr lang="en-US" dirty="0" err="1"/>
              <a:t>ιώσιμης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ας. </a:t>
            </a:r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4986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Αφορμή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συγκεκριμένη</a:t>
            </a:r>
            <a:r>
              <a:rPr lang="en-US" dirty="0"/>
              <a:t> </a:t>
            </a:r>
            <a:r>
              <a:rPr lang="en-US" dirty="0" err="1"/>
              <a:t>έρευν</a:t>
            </a:r>
            <a:r>
              <a:rPr lang="en-US" dirty="0"/>
              <a:t>α </a:t>
            </a:r>
            <a:r>
              <a:rPr lang="en-US" dirty="0" err="1"/>
              <a:t>ήτ</a:t>
            </a:r>
            <a:r>
              <a:rPr lang="en-US" dirty="0"/>
              <a:t>αν ο πα</a:t>
            </a:r>
            <a:r>
              <a:rPr lang="en-US" dirty="0" err="1"/>
              <a:t>νελλήνιος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γωνισμός</a:t>
            </a:r>
            <a:r>
              <a:rPr lang="en-US" dirty="0"/>
              <a:t> </a:t>
            </a:r>
            <a:r>
              <a:rPr lang="en-US" dirty="0" err="1"/>
              <a:t>ρομ</a:t>
            </a:r>
            <a:r>
              <a:rPr lang="en-US" dirty="0"/>
              <a:t>π</a:t>
            </a:r>
            <a:r>
              <a:rPr lang="en-US" dirty="0" err="1"/>
              <a:t>οτικής</a:t>
            </a:r>
            <a:r>
              <a:rPr lang="en-US" dirty="0"/>
              <a:t>  FLL </a:t>
            </a:r>
            <a:r>
              <a:rPr lang="en-US" dirty="0" err="1"/>
              <a:t>θέμ</a:t>
            </a:r>
            <a:r>
              <a:rPr lang="en-US" dirty="0"/>
              <a:t>α </a:t>
            </a:r>
            <a:r>
              <a:rPr lang="en-US" dirty="0" err="1"/>
              <a:t>του</a:t>
            </a:r>
            <a:r>
              <a:rPr lang="en-US" dirty="0"/>
              <a:t> οπ</a:t>
            </a:r>
            <a:r>
              <a:rPr lang="en-US" dirty="0" err="1"/>
              <a:t>οίου</a:t>
            </a:r>
            <a:r>
              <a:rPr lang="en-US" dirty="0"/>
              <a:t> </a:t>
            </a:r>
            <a:r>
              <a:rPr lang="en-US" dirty="0" err="1"/>
              <a:t>ήτ</a:t>
            </a:r>
            <a:r>
              <a:rPr lang="en-US" dirty="0"/>
              <a:t>αν  </a:t>
            </a:r>
            <a:r>
              <a:rPr lang="en-US" dirty="0" err="1"/>
              <a:t>έν</a:t>
            </a:r>
            <a:r>
              <a:rPr lang="en-US" dirty="0"/>
              <a:t>α κα</a:t>
            </a:r>
            <a:r>
              <a:rPr lang="en-US" dirty="0" err="1"/>
              <a:t>ινοτόμο</a:t>
            </a:r>
            <a:r>
              <a:rPr lang="en-US" dirty="0"/>
              <a:t> και κα</a:t>
            </a:r>
            <a:r>
              <a:rPr lang="en-US" dirty="0" err="1"/>
              <a:t>λύτερο</a:t>
            </a:r>
            <a:r>
              <a:rPr lang="en-US" dirty="0"/>
              <a:t> </a:t>
            </a:r>
            <a:r>
              <a:rPr lang="en-US" dirty="0" err="1"/>
              <a:t>ενεργει</a:t>
            </a:r>
            <a:r>
              <a:rPr lang="en-US" dirty="0"/>
              <a:t>α</a:t>
            </a:r>
            <a:r>
              <a:rPr lang="en-US" dirty="0" err="1"/>
              <a:t>κό</a:t>
            </a:r>
            <a:r>
              <a:rPr lang="en-US" dirty="0"/>
              <a:t> </a:t>
            </a:r>
            <a:r>
              <a:rPr lang="en-US" dirty="0" err="1"/>
              <a:t>μέλλον</a:t>
            </a:r>
            <a:r>
              <a:rPr lang="en-US" dirty="0"/>
              <a:t>. </a:t>
            </a:r>
            <a:r>
              <a:rPr lang="en-US" dirty="0" err="1"/>
              <a:t>Φυσικά</a:t>
            </a:r>
            <a:r>
              <a:rPr lang="en-US" dirty="0"/>
              <a:t>, πα</a:t>
            </a:r>
            <a:r>
              <a:rPr lang="en-US" dirty="0" err="1"/>
              <a:t>ράλληλ</a:t>
            </a:r>
            <a:r>
              <a:rPr lang="en-US" dirty="0"/>
              <a:t>α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όλη</a:t>
            </a:r>
            <a:r>
              <a:rPr lang="en-US" dirty="0"/>
              <a:t> α</a:t>
            </a:r>
            <a:r>
              <a:rPr lang="en-US" dirty="0" err="1"/>
              <a:t>υτήν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έρευν</a:t>
            </a:r>
            <a:r>
              <a:rPr lang="en-US" dirty="0"/>
              <a:t>α α</a:t>
            </a:r>
            <a:r>
              <a:rPr lang="en-US" dirty="0" err="1"/>
              <a:t>σχοληθήκ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και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κατα</a:t>
            </a:r>
            <a:r>
              <a:rPr lang="en-US" dirty="0" err="1"/>
              <a:t>σκευή</a:t>
            </a:r>
            <a:r>
              <a:rPr lang="en-US" dirty="0"/>
              <a:t> και </a:t>
            </a:r>
            <a:r>
              <a:rPr lang="en-US" dirty="0" err="1"/>
              <a:t>τον</a:t>
            </a:r>
            <a:r>
              <a:rPr lang="en-US" dirty="0"/>
              <a:t> π</a:t>
            </a:r>
            <a:r>
              <a:rPr lang="en-US" dirty="0" err="1"/>
              <a:t>ρογρ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</a:t>
            </a:r>
            <a:r>
              <a:rPr lang="en-US" dirty="0" err="1"/>
              <a:t>τισμό</a:t>
            </a:r>
            <a:r>
              <a:rPr lang="en-US" dirty="0"/>
              <a:t> </a:t>
            </a:r>
            <a:r>
              <a:rPr lang="en-US" dirty="0" err="1"/>
              <a:t>ενός</a:t>
            </a:r>
            <a:r>
              <a:rPr lang="en-US" dirty="0"/>
              <a:t> </a:t>
            </a:r>
            <a:r>
              <a:rPr lang="en-US" dirty="0" err="1"/>
              <a:t>ρομ</a:t>
            </a:r>
            <a:r>
              <a:rPr lang="en-US" dirty="0"/>
              <a:t>π</a:t>
            </a:r>
            <a:r>
              <a:rPr lang="en-US" dirty="0" err="1"/>
              <a:t>ότ</a:t>
            </a:r>
            <a:r>
              <a:rPr lang="en-US" dirty="0"/>
              <a:t> </a:t>
            </a:r>
            <a:r>
              <a:rPr lang="en-US" dirty="0" err="1"/>
              <a:t>lego</a:t>
            </a:r>
            <a:r>
              <a:rPr lang="en-US" dirty="0"/>
              <a:t> π</a:t>
            </a:r>
            <a:r>
              <a:rPr lang="en-US" dirty="0" err="1"/>
              <a:t>ου</a:t>
            </a:r>
            <a:r>
              <a:rPr lang="en-US" dirty="0"/>
              <a:t> π</a:t>
            </a:r>
            <a:r>
              <a:rPr lang="en-US" dirty="0" err="1"/>
              <a:t>λοηγεί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 απ</a:t>
            </a:r>
            <a:r>
              <a:rPr lang="en-US" dirty="0" err="1"/>
              <a:t>οστολές</a:t>
            </a:r>
            <a:r>
              <a:rPr lang="en-US" dirty="0"/>
              <a:t> </a:t>
            </a:r>
            <a:r>
              <a:rPr lang="en-US" dirty="0" err="1"/>
              <a:t>ενός</a:t>
            </a:r>
            <a:r>
              <a:rPr lang="en-US" dirty="0"/>
              <a:t> </a:t>
            </a:r>
            <a:r>
              <a:rPr lang="en-US" dirty="0" err="1"/>
              <a:t>ρομ</a:t>
            </a:r>
            <a:r>
              <a:rPr lang="en-US" dirty="0"/>
              <a:t>π</a:t>
            </a:r>
            <a:r>
              <a:rPr lang="en-US" dirty="0" err="1"/>
              <a:t>οτικού</a:t>
            </a:r>
            <a:r>
              <a:rPr lang="en-US" dirty="0"/>
              <a:t> πα</a:t>
            </a:r>
            <a:r>
              <a:rPr lang="en-US" dirty="0" err="1"/>
              <a:t>ιχνιδιού</a:t>
            </a:r>
            <a:r>
              <a:rPr lang="en-US" dirty="0"/>
              <a:t>.</a:t>
            </a:r>
            <a:endParaRPr lang="en-US" dirty="0" err="1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590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Αν</a:t>
            </a:r>
            <a:r>
              <a:rPr lang="en-US" dirty="0"/>
              <a:t>α</a:t>
            </a:r>
            <a:r>
              <a:rPr lang="en-US" dirty="0" err="1"/>
              <a:t>λυτικότερ</a:t>
            </a:r>
            <a:r>
              <a:rPr lang="en-US" dirty="0"/>
              <a:t>α, ο </a:t>
            </a:r>
            <a:r>
              <a:rPr lang="en-US" dirty="0" err="1"/>
              <a:t>λιγνίτης</a:t>
            </a:r>
            <a:r>
              <a:rPr lang="en-US" dirty="0"/>
              <a:t> απ</a:t>
            </a:r>
            <a:r>
              <a:rPr lang="en-US" dirty="0" err="1"/>
              <a:t>οτέλεσε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κυρί</a:t>
            </a:r>
            <a:r>
              <a:rPr lang="en-US" dirty="0"/>
              <a:t>α</a:t>
            </a:r>
            <a:r>
              <a:rPr lang="en-US" dirty="0" err="1"/>
              <a:t>ρχο</a:t>
            </a:r>
            <a:r>
              <a:rPr lang="en-US" dirty="0"/>
              <a:t> κα</a:t>
            </a:r>
            <a:r>
              <a:rPr lang="en-US" dirty="0" err="1"/>
              <a:t>ύσιμο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παρα</a:t>
            </a:r>
            <a:r>
              <a:rPr lang="en-US" dirty="0" err="1"/>
              <a:t>γωγή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ηλεκτρικής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ας π</a:t>
            </a:r>
            <a:r>
              <a:rPr lang="en-US" dirty="0" err="1"/>
              <a:t>ου</a:t>
            </a:r>
            <a:r>
              <a:rPr lang="en-US" dirty="0"/>
              <a:t> κατανα</a:t>
            </a:r>
            <a:r>
              <a:rPr lang="en-US" dirty="0" err="1"/>
              <a:t>λών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δεκ</a:t>
            </a:r>
            <a:r>
              <a:rPr lang="en-US" dirty="0"/>
              <a:t>α</a:t>
            </a:r>
            <a:r>
              <a:rPr lang="en-US" dirty="0" err="1"/>
              <a:t>ετίες</a:t>
            </a:r>
            <a:r>
              <a:rPr lang="en-US" dirty="0"/>
              <a:t>. Η κα</a:t>
            </a:r>
            <a:r>
              <a:rPr lang="en-US" dirty="0" err="1"/>
              <a:t>ύση</a:t>
            </a:r>
            <a:r>
              <a:rPr lang="en-US" dirty="0"/>
              <a:t> </a:t>
            </a:r>
            <a:r>
              <a:rPr lang="en-US" dirty="0" err="1"/>
              <a:t>λιγνίτη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παρα</a:t>
            </a:r>
            <a:r>
              <a:rPr lang="en-US" dirty="0" err="1"/>
              <a:t>γωγή</a:t>
            </a:r>
            <a:r>
              <a:rPr lang="en-US" dirty="0"/>
              <a:t> </a:t>
            </a:r>
            <a:r>
              <a:rPr lang="en-US" dirty="0" err="1"/>
              <a:t>ηλεκτρικής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ας επ</a:t>
            </a:r>
            <a:r>
              <a:rPr lang="en-US" dirty="0" err="1"/>
              <a:t>ιφέρει</a:t>
            </a:r>
            <a:r>
              <a:rPr lang="en-US" dirty="0"/>
              <a:t> κατα</a:t>
            </a:r>
            <a:r>
              <a:rPr lang="en-US" dirty="0" err="1"/>
              <a:t>στροφικές</a:t>
            </a:r>
            <a:r>
              <a:rPr lang="en-US" dirty="0"/>
              <a:t> επιπ</a:t>
            </a:r>
            <a:r>
              <a:rPr lang="en-US" dirty="0" err="1"/>
              <a:t>τώσεις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π</a:t>
            </a:r>
            <a:r>
              <a:rPr lang="en-US" dirty="0" err="1"/>
              <a:t>ερι</a:t>
            </a:r>
            <a:r>
              <a:rPr lang="en-US" dirty="0"/>
              <a:t>β</a:t>
            </a:r>
            <a:r>
              <a:rPr lang="en-US" dirty="0" err="1"/>
              <a:t>άλλον</a:t>
            </a:r>
            <a:r>
              <a:rPr lang="en-US" dirty="0"/>
              <a:t> και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δημόσι</a:t>
            </a:r>
            <a:r>
              <a:rPr lang="en-US" dirty="0"/>
              <a:t>α </a:t>
            </a:r>
            <a:r>
              <a:rPr lang="en-US" dirty="0" err="1"/>
              <a:t>υγεί</a:t>
            </a:r>
            <a:r>
              <a:rPr lang="en-US" dirty="0"/>
              <a:t>α.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φετινό</a:t>
            </a:r>
            <a:r>
              <a:rPr lang="en-US" dirty="0"/>
              <a:t> </a:t>
            </a:r>
            <a:r>
              <a:rPr lang="en-US" dirty="0" err="1"/>
              <a:t>σχέδιο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ΔΕΗ ανα</a:t>
            </a:r>
            <a:r>
              <a:rPr lang="en-US" dirty="0" err="1"/>
              <a:t>φέρει</a:t>
            </a:r>
            <a:r>
              <a:rPr lang="en-US" dirty="0"/>
              <a:t> α</a:t>
            </a:r>
            <a:r>
              <a:rPr lang="en-US" dirty="0" err="1"/>
              <a:t>ύξηση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κα</a:t>
            </a:r>
            <a:r>
              <a:rPr lang="en-US" dirty="0" err="1"/>
              <a:t>ύσης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λιγνίτη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20% από 5%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ήτ</a:t>
            </a:r>
            <a:r>
              <a:rPr lang="en-US" dirty="0"/>
              <a:t>αν π</a:t>
            </a:r>
            <a:r>
              <a:rPr lang="en-US" dirty="0" err="1"/>
              <a:t>έρυσι</a:t>
            </a:r>
            <a:r>
              <a:rPr lang="en-US" dirty="0"/>
              <a:t>. </a:t>
            </a:r>
            <a:endParaRPr lang="el-GR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641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Η π</a:t>
            </a:r>
            <a:r>
              <a:rPr lang="en-US" dirty="0" err="1"/>
              <a:t>ρότ</a:t>
            </a:r>
            <a:r>
              <a:rPr lang="en-US" dirty="0"/>
              <a:t>α</a:t>
            </a:r>
            <a:r>
              <a:rPr lang="en-US" dirty="0" err="1"/>
              <a:t>σή</a:t>
            </a:r>
            <a:r>
              <a:rPr lang="en-US" dirty="0"/>
              <a:t> μας, </a:t>
            </a:r>
            <a:r>
              <a:rPr lang="en-US" dirty="0" err="1"/>
              <a:t>λοι</a:t>
            </a:r>
            <a:r>
              <a:rPr lang="en-US" dirty="0"/>
              <a:t>π</a:t>
            </a:r>
            <a:r>
              <a:rPr lang="en-US" dirty="0" err="1"/>
              <a:t>όν</a:t>
            </a:r>
            <a:r>
              <a:rPr lang="en-US" dirty="0"/>
              <a:t>, </a:t>
            </a:r>
            <a:r>
              <a:rPr lang="en-US" dirty="0" err="1"/>
              <a:t>είν</a:t>
            </a:r>
            <a:r>
              <a:rPr lang="en-US" dirty="0"/>
              <a:t>αι η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οθέτηση</a:t>
            </a:r>
            <a:r>
              <a:rPr lang="en-US" dirty="0"/>
              <a:t> </a:t>
            </a:r>
            <a:r>
              <a:rPr lang="en-US" dirty="0" err="1"/>
              <a:t>φωτο</a:t>
            </a:r>
            <a:r>
              <a:rPr lang="en-US" dirty="0"/>
              <a:t>β</a:t>
            </a:r>
            <a:r>
              <a:rPr lang="en-US" dirty="0" err="1"/>
              <a:t>ολτ</a:t>
            </a:r>
            <a:r>
              <a:rPr lang="en-US" dirty="0"/>
              <a:t>α</a:t>
            </a:r>
            <a:r>
              <a:rPr lang="en-US" dirty="0" err="1"/>
              <a:t>ϊκών</a:t>
            </a:r>
            <a:r>
              <a:rPr lang="en-US" dirty="0"/>
              <a:t> π</a:t>
            </a:r>
            <a:r>
              <a:rPr lang="en-US" dirty="0" err="1"/>
              <a:t>άνελ</a:t>
            </a:r>
            <a:r>
              <a:rPr lang="en-US" dirty="0"/>
              <a:t> </a:t>
            </a:r>
            <a:r>
              <a:rPr lang="en-US" dirty="0" err="1"/>
              <a:t>στ</a:t>
            </a:r>
            <a:r>
              <a:rPr lang="en-US" dirty="0"/>
              <a:t>α </a:t>
            </a:r>
            <a:r>
              <a:rPr lang="en-US" dirty="0" err="1"/>
              <a:t>φώτ</a:t>
            </a:r>
            <a:r>
              <a:rPr lang="en-US" dirty="0"/>
              <a:t>α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δρόμων</a:t>
            </a:r>
            <a:r>
              <a:rPr lang="en-US" dirty="0"/>
              <a:t> και η α</a:t>
            </a:r>
            <a:r>
              <a:rPr lang="en-US" dirty="0" err="1"/>
              <a:t>ντικ</a:t>
            </a:r>
            <a:r>
              <a:rPr lang="en-US" dirty="0"/>
              <a:t>α</a:t>
            </a:r>
            <a:r>
              <a:rPr lang="en-US" dirty="0" err="1"/>
              <a:t>τάστ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 </a:t>
            </a:r>
            <a:r>
              <a:rPr lang="en-US" dirty="0" err="1"/>
              <a:t>όλων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λαμπ</a:t>
            </a:r>
            <a:r>
              <a:rPr lang="en-US" dirty="0" err="1"/>
              <a:t>τήρων</a:t>
            </a:r>
            <a:r>
              <a:rPr lang="en-US" dirty="0"/>
              <a:t> </a:t>
            </a:r>
            <a:r>
              <a:rPr lang="en-US" dirty="0" err="1"/>
              <a:t>δημόσιου</a:t>
            </a:r>
            <a:r>
              <a:rPr lang="en-US" dirty="0"/>
              <a:t> </a:t>
            </a:r>
            <a:r>
              <a:rPr lang="en-US" dirty="0" err="1"/>
              <a:t>φωτισμού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λάμ</a:t>
            </a:r>
            <a:r>
              <a:rPr lang="en-US" dirty="0"/>
              <a:t>π</a:t>
            </a:r>
            <a:r>
              <a:rPr lang="en-US" dirty="0" err="1"/>
              <a:t>ες</a:t>
            </a:r>
            <a:r>
              <a:rPr lang="en-US" dirty="0"/>
              <a:t> </a:t>
            </a:r>
            <a:r>
              <a:rPr lang="en-US" dirty="0" err="1"/>
              <a:t>άνθρ</a:t>
            </a:r>
            <a:r>
              <a:rPr lang="en-US" dirty="0"/>
              <a:t>ακα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κα</a:t>
            </a:r>
            <a:r>
              <a:rPr lang="en-US" dirty="0" err="1"/>
              <a:t>ίγοντ</a:t>
            </a:r>
            <a:r>
              <a:rPr lang="en-US" dirty="0"/>
              <a:t>αι!  </a:t>
            </a:r>
            <a:r>
              <a:rPr lang="en-US" dirty="0" err="1"/>
              <a:t>Αυτό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σχέδιο</a:t>
            </a:r>
            <a:r>
              <a:rPr lang="en-US" dirty="0"/>
              <a:t> θα β</a:t>
            </a:r>
            <a:r>
              <a:rPr lang="en-US" dirty="0" err="1"/>
              <a:t>άλει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λιθ</a:t>
            </a:r>
            <a:r>
              <a:rPr lang="en-US" dirty="0"/>
              <a:t>α</a:t>
            </a:r>
            <a:r>
              <a:rPr lang="en-US" dirty="0" err="1"/>
              <a:t>ράκι</a:t>
            </a:r>
            <a:r>
              <a:rPr lang="en-US" dirty="0"/>
              <a:t>  </a:t>
            </a:r>
            <a:r>
              <a:rPr lang="en-US" dirty="0" err="1"/>
              <a:t>στην</a:t>
            </a:r>
            <a:r>
              <a:rPr lang="en-US" dirty="0"/>
              <a:t> απ</a:t>
            </a:r>
            <a:r>
              <a:rPr lang="en-US" dirty="0" err="1"/>
              <a:t>εξάρτησή</a:t>
            </a:r>
            <a:r>
              <a:rPr lang="en-US" dirty="0"/>
              <a:t> μας από </a:t>
            </a:r>
            <a:r>
              <a:rPr lang="en-US" dirty="0" err="1"/>
              <a:t>το</a:t>
            </a:r>
            <a:r>
              <a:rPr lang="en-US" dirty="0"/>
              <a:t> π</a:t>
            </a:r>
            <a:r>
              <a:rPr lang="en-US" dirty="0" err="1"/>
              <a:t>ιο</a:t>
            </a:r>
            <a:r>
              <a:rPr lang="en-US" dirty="0"/>
              <a:t> </a:t>
            </a:r>
            <a:r>
              <a:rPr lang="en-US" dirty="0" err="1"/>
              <a:t>ρυ</a:t>
            </a:r>
            <a:r>
              <a:rPr lang="en-US" dirty="0"/>
              <a:t>π</a:t>
            </a:r>
            <a:r>
              <a:rPr lang="en-US" dirty="0" err="1"/>
              <a:t>ογόνο</a:t>
            </a:r>
            <a:r>
              <a:rPr lang="en-US" dirty="0"/>
              <a:t> κα</a:t>
            </a:r>
            <a:r>
              <a:rPr lang="en-US" dirty="0" err="1"/>
              <a:t>ύσιμο</a:t>
            </a:r>
            <a:r>
              <a:rPr lang="en-US" dirty="0"/>
              <a:t> </a:t>
            </a:r>
            <a:r>
              <a:rPr lang="en-US" dirty="0" err="1"/>
              <a:t>στον</a:t>
            </a:r>
            <a:r>
              <a:rPr lang="en-US" dirty="0"/>
              <a:t> πλα</a:t>
            </a:r>
            <a:r>
              <a:rPr lang="en-US" dirty="0" err="1"/>
              <a:t>νήτη</a:t>
            </a:r>
            <a:r>
              <a:rPr lang="en-US" dirty="0"/>
              <a:t>.  </a:t>
            </a:r>
            <a:r>
              <a:rPr lang="en-US" dirty="0" err="1"/>
              <a:t>Εδώ</a:t>
            </a:r>
            <a:r>
              <a:rPr lang="en-US" dirty="0"/>
              <a:t> β</a:t>
            </a:r>
            <a:r>
              <a:rPr lang="en-US" dirty="0" err="1"/>
              <a:t>λέ</a:t>
            </a:r>
            <a:r>
              <a:rPr lang="en-US" dirty="0"/>
              <a:t>π</a:t>
            </a:r>
            <a:r>
              <a:rPr lang="en-US" dirty="0" err="1"/>
              <a:t>ετε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α</a:t>
            </a:r>
            <a:r>
              <a:rPr lang="en-US" dirty="0" err="1"/>
              <a:t>φίσ</a:t>
            </a:r>
            <a:r>
              <a:rPr lang="en-US" dirty="0"/>
              <a:t>α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δημιουργήσ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photoshop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π</a:t>
            </a:r>
            <a:r>
              <a:rPr lang="en-US" dirty="0" err="1"/>
              <a:t>ροώθηση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ιδέ</a:t>
            </a:r>
            <a:r>
              <a:rPr lang="en-US" dirty="0"/>
              <a:t>ας μας.</a:t>
            </a:r>
            <a:endParaRPr lang="el-GR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1901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Κάν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έρευν</a:t>
            </a:r>
            <a:r>
              <a:rPr lang="en-US" dirty="0"/>
              <a:t>α </a:t>
            </a:r>
            <a:r>
              <a:rPr lang="en-US" dirty="0" err="1"/>
              <a:t>στο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δίκτυο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τα </a:t>
            </a:r>
            <a:r>
              <a:rPr lang="en-US" dirty="0" err="1"/>
              <a:t>φωτο</a:t>
            </a:r>
            <a:r>
              <a:rPr lang="en-US" dirty="0"/>
              <a:t>β</a:t>
            </a:r>
            <a:r>
              <a:rPr lang="en-US" dirty="0" err="1"/>
              <a:t>ολτ</a:t>
            </a:r>
            <a:r>
              <a:rPr lang="en-US" dirty="0"/>
              <a:t>α</a:t>
            </a:r>
            <a:r>
              <a:rPr lang="en-US" dirty="0" err="1"/>
              <a:t>ϊκά</a:t>
            </a:r>
            <a:r>
              <a:rPr lang="en-US" dirty="0"/>
              <a:t> και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μετ</a:t>
            </a:r>
            <a:r>
              <a:rPr lang="en-US" dirty="0"/>
              <a:t>α</a:t>
            </a:r>
            <a:r>
              <a:rPr lang="en-US" dirty="0" err="1"/>
              <a:t>τρο</a:t>
            </a:r>
            <a:r>
              <a:rPr lang="en-US" dirty="0"/>
              <a:t>πή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ηλι</a:t>
            </a:r>
            <a:r>
              <a:rPr lang="en-US" dirty="0"/>
              <a:t>α</a:t>
            </a:r>
            <a:r>
              <a:rPr lang="en-US" dirty="0" err="1"/>
              <a:t>κής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ας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ηλεκτρική</a:t>
            </a:r>
            <a:r>
              <a:rPr lang="en-US" dirty="0"/>
              <a:t>, </a:t>
            </a:r>
            <a:r>
              <a:rPr lang="en-US" dirty="0" err="1"/>
              <a:t>φτιάχνοντ</a:t>
            </a:r>
            <a:r>
              <a:rPr lang="en-US" dirty="0"/>
              <a:t>ας πα</a:t>
            </a:r>
            <a:r>
              <a:rPr lang="en-US" dirty="0" err="1"/>
              <a:t>ρουσιάσεις</a:t>
            </a:r>
            <a:r>
              <a:rPr lang="en-US" dirty="0"/>
              <a:t> </a:t>
            </a:r>
            <a:r>
              <a:rPr lang="en-US" dirty="0" err="1"/>
              <a:t>στο</a:t>
            </a:r>
            <a:r>
              <a:rPr lang="en-US" dirty="0"/>
              <a:t> PowerPoint.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φως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ήλιου</a:t>
            </a:r>
            <a:r>
              <a:rPr lang="en-US" dirty="0"/>
              <a:t> θα </a:t>
            </a:r>
            <a:r>
              <a:rPr lang="en-US" dirty="0" err="1"/>
              <a:t>χτυ</a:t>
            </a:r>
            <a:r>
              <a:rPr lang="en-US" dirty="0"/>
              <a:t>π</a:t>
            </a:r>
            <a:r>
              <a:rPr lang="en-US" dirty="0" err="1"/>
              <a:t>ήσει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ηλι</a:t>
            </a:r>
            <a:r>
              <a:rPr lang="en-US" dirty="0"/>
              <a:t>α</a:t>
            </a:r>
            <a:r>
              <a:rPr lang="en-US" dirty="0" err="1"/>
              <a:t>κές</a:t>
            </a:r>
            <a:r>
              <a:rPr lang="en-US" dirty="0"/>
              <a:t> </a:t>
            </a:r>
            <a:r>
              <a:rPr lang="en-US" dirty="0" err="1"/>
              <a:t>κυψέλες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έχουν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οθετηθεί</a:t>
            </a:r>
            <a:r>
              <a:rPr lang="en-US" dirty="0"/>
              <a:t> </a:t>
            </a:r>
            <a:r>
              <a:rPr lang="en-US" dirty="0" err="1"/>
              <a:t>στ</a:t>
            </a:r>
            <a:r>
              <a:rPr lang="en-US" dirty="0"/>
              <a:t>α </a:t>
            </a:r>
            <a:r>
              <a:rPr lang="en-US" dirty="0" err="1"/>
              <a:t>ηλι</a:t>
            </a:r>
            <a:r>
              <a:rPr lang="en-US" dirty="0"/>
              <a:t>α</a:t>
            </a:r>
            <a:r>
              <a:rPr lang="en-US" dirty="0" err="1"/>
              <a:t>κά</a:t>
            </a:r>
            <a:r>
              <a:rPr lang="en-US" dirty="0"/>
              <a:t> π</a:t>
            </a:r>
            <a:r>
              <a:rPr lang="en-US" dirty="0" err="1"/>
              <a:t>άνελ</a:t>
            </a:r>
            <a:r>
              <a:rPr lang="en-US" dirty="0"/>
              <a:t>. </a:t>
            </a:r>
            <a:r>
              <a:rPr lang="en-US" dirty="0" err="1"/>
              <a:t>Αυτά</a:t>
            </a:r>
            <a:r>
              <a:rPr lang="en-US" dirty="0"/>
              <a:t> τα π</a:t>
            </a:r>
            <a:r>
              <a:rPr lang="en-US" dirty="0" err="1"/>
              <a:t>άνελ</a:t>
            </a:r>
            <a:r>
              <a:rPr lang="en-US" dirty="0"/>
              <a:t> θα </a:t>
            </a:r>
            <a:r>
              <a:rPr lang="en-US" dirty="0" err="1"/>
              <a:t>έχουν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ενσωμ</a:t>
            </a:r>
            <a:r>
              <a:rPr lang="en-US" dirty="0"/>
              <a:t>α</a:t>
            </a:r>
            <a:r>
              <a:rPr lang="en-US" dirty="0" err="1"/>
              <a:t>τωμένη</a:t>
            </a:r>
            <a:r>
              <a:rPr lang="en-US" dirty="0"/>
              <a:t> </a:t>
            </a:r>
            <a:r>
              <a:rPr lang="en-US" dirty="0" err="1"/>
              <a:t>τεχνολογί</a:t>
            </a:r>
            <a:r>
              <a:rPr lang="en-US" dirty="0"/>
              <a:t>α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μετ</a:t>
            </a:r>
            <a:r>
              <a:rPr lang="en-US" dirty="0"/>
              <a:t>α</a:t>
            </a:r>
            <a:r>
              <a:rPr lang="en-US" dirty="0" err="1"/>
              <a:t>τρο</a:t>
            </a:r>
            <a:r>
              <a:rPr lang="en-US" dirty="0"/>
              <a:t>πή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ηλεκτρική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α. </a:t>
            </a:r>
            <a:r>
              <a:rPr lang="en-US" dirty="0" err="1"/>
              <a:t>Αυτή</a:t>
            </a:r>
            <a:r>
              <a:rPr lang="en-US" dirty="0"/>
              <a:t> η </a:t>
            </a:r>
            <a:r>
              <a:rPr lang="en-US" dirty="0" err="1"/>
              <a:t>ηλεκτρική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 π</a:t>
            </a:r>
            <a:r>
              <a:rPr lang="en-US" dirty="0" err="1"/>
              <a:t>ερνά</a:t>
            </a:r>
            <a:r>
              <a:rPr lang="en-US" dirty="0"/>
              <a:t> από </a:t>
            </a:r>
            <a:r>
              <a:rPr lang="en-US" dirty="0" err="1"/>
              <a:t>έν</a:t>
            </a:r>
            <a:r>
              <a:rPr lang="en-US" dirty="0"/>
              <a:t>αν </a:t>
            </a:r>
            <a:r>
              <a:rPr lang="en-US" dirty="0" err="1"/>
              <a:t>ρυθμιστή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ας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μετράει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ενέργει</a:t>
            </a:r>
            <a:r>
              <a:rPr lang="en-US" dirty="0"/>
              <a:t>α π</a:t>
            </a:r>
            <a:r>
              <a:rPr lang="en-US" dirty="0" err="1"/>
              <a:t>ου</a:t>
            </a:r>
            <a:r>
              <a:rPr lang="en-US" dirty="0"/>
              <a:t> απ</a:t>
            </a:r>
            <a:r>
              <a:rPr lang="en-US" dirty="0" err="1"/>
              <a:t>ορροφάτ</a:t>
            </a:r>
            <a:r>
              <a:rPr lang="en-US" dirty="0"/>
              <a:t>αι και </a:t>
            </a:r>
            <a:r>
              <a:rPr lang="en-US" dirty="0" err="1"/>
              <a:t>την</a:t>
            </a:r>
            <a:r>
              <a:rPr lang="en-US" dirty="0"/>
              <a:t> απ</a:t>
            </a:r>
            <a:r>
              <a:rPr lang="en-US" dirty="0" err="1"/>
              <a:t>οθηκεύει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μπατα</a:t>
            </a:r>
            <a:r>
              <a:rPr lang="en-US" dirty="0" err="1"/>
              <a:t>ρί</a:t>
            </a:r>
            <a:r>
              <a:rPr lang="en-US" dirty="0"/>
              <a:t>α.</a:t>
            </a:r>
            <a:endParaRPr lang="el-GR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8434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Κάτι</a:t>
            </a:r>
            <a:r>
              <a:rPr lang="en-US" dirty="0">
                <a:cs typeface="Calibri"/>
              </a:rPr>
              <a:t> πα</a:t>
            </a:r>
            <a:r>
              <a:rPr lang="en-US" dirty="0" err="1">
                <a:cs typeface="Calibri"/>
              </a:rPr>
              <a:t>ρόμοιο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είχ</a:t>
            </a:r>
            <a:r>
              <a:rPr lang="en-US" dirty="0">
                <a:cs typeface="Calibri"/>
              </a:rPr>
              <a:t>α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ξανα</a:t>
            </a:r>
            <a:r>
              <a:rPr lang="en-US" dirty="0" err="1">
                <a:cs typeface="Calibri"/>
              </a:rPr>
              <a:t>συν</a:t>
            </a:r>
            <a:r>
              <a:rPr lang="en-US" dirty="0">
                <a:cs typeface="Calibri"/>
              </a:rPr>
              <a:t>α</a:t>
            </a:r>
            <a:r>
              <a:rPr lang="en-US" dirty="0" err="1">
                <a:cs typeface="Calibri"/>
              </a:rPr>
              <a:t>ντήσει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στη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Μύτη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της</a:t>
            </a:r>
            <a:r>
              <a:rPr lang="en-US" dirty="0">
                <a:cs typeface="Calibri"/>
              </a:rPr>
              <a:t> Επα</a:t>
            </a:r>
            <a:r>
              <a:rPr lang="en-US" dirty="0" err="1">
                <a:cs typeface="Calibri"/>
              </a:rPr>
              <a:t>νομής</a:t>
            </a:r>
            <a:r>
              <a:rPr lang="en-US" dirty="0">
                <a:cs typeface="Calibri"/>
              </a:rPr>
              <a:t> και </a:t>
            </a:r>
            <a:r>
              <a:rPr lang="en-US" dirty="0" err="1">
                <a:cs typeface="Calibri"/>
              </a:rPr>
              <a:t>συγκεκριμέν</a:t>
            </a:r>
            <a:r>
              <a:rPr lang="en-US" dirty="0">
                <a:cs typeface="Calibri"/>
              </a:rPr>
              <a:t>α </a:t>
            </a:r>
            <a:r>
              <a:rPr lang="en-US" dirty="0" err="1">
                <a:cs typeface="Calibri"/>
              </a:rPr>
              <a:t>στον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Φάρο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στη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Μύτη</a:t>
            </a:r>
            <a:r>
              <a:rPr lang="en-US" dirty="0">
                <a:cs typeface="Calibri"/>
              </a:rPr>
              <a:t> ο οπ</a:t>
            </a:r>
            <a:r>
              <a:rPr lang="en-US" dirty="0" err="1">
                <a:cs typeface="Calibri"/>
              </a:rPr>
              <a:t>οίος</a:t>
            </a:r>
            <a:r>
              <a:rPr lang="en-US" dirty="0">
                <a:cs typeface="Calibri"/>
              </a:rPr>
              <a:t> α</a:t>
            </a:r>
            <a:r>
              <a:rPr lang="en-US" dirty="0" err="1">
                <a:cs typeface="Calibri"/>
              </a:rPr>
              <a:t>νά</a:t>
            </a:r>
            <a:r>
              <a:rPr lang="en-US" dirty="0">
                <a:cs typeface="Calibri"/>
              </a:rPr>
              <a:t>β</a:t>
            </a:r>
            <a:r>
              <a:rPr lang="en-US" dirty="0" err="1">
                <a:cs typeface="Calibri"/>
              </a:rPr>
              <a:t>ει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εξ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ολοκλήρου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την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ενέργει</a:t>
            </a:r>
            <a:r>
              <a:rPr lang="en-US" dirty="0">
                <a:cs typeface="Calibri"/>
              </a:rPr>
              <a:t>α </a:t>
            </a:r>
            <a:r>
              <a:rPr lang="en-US" dirty="0" err="1">
                <a:cs typeface="Calibri"/>
              </a:rPr>
              <a:t>του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ήλιου</a:t>
            </a:r>
            <a:r>
              <a:rPr lang="en-US" dirty="0">
                <a:cs typeface="Calibri"/>
              </a:rPr>
              <a:t>!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104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Πέρ</a:t>
            </a:r>
            <a:r>
              <a:rPr lang="en-US" dirty="0"/>
              <a:t>α </a:t>
            </a:r>
            <a:r>
              <a:rPr lang="en-US" dirty="0" err="1"/>
              <a:t>όμως</a:t>
            </a:r>
            <a:r>
              <a:rPr lang="en-US" dirty="0"/>
              <a:t> από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χρήση</a:t>
            </a:r>
            <a:r>
              <a:rPr lang="en-US" dirty="0"/>
              <a:t> </a:t>
            </a:r>
            <a:r>
              <a:rPr lang="en-US" dirty="0" err="1"/>
              <a:t>φωτο</a:t>
            </a:r>
            <a:r>
              <a:rPr lang="en-US" dirty="0"/>
              <a:t>β</a:t>
            </a:r>
            <a:r>
              <a:rPr lang="en-US" dirty="0" err="1"/>
              <a:t>ολτ</a:t>
            </a:r>
            <a:r>
              <a:rPr lang="en-US" dirty="0"/>
              <a:t>α</a:t>
            </a:r>
            <a:r>
              <a:rPr lang="en-US" dirty="0" err="1"/>
              <a:t>ϊκών</a:t>
            </a:r>
            <a:r>
              <a:rPr lang="en-US" dirty="0"/>
              <a:t>, π</a:t>
            </a:r>
            <a:r>
              <a:rPr lang="en-US" dirty="0" err="1"/>
              <a:t>ροτείνουμε</a:t>
            </a:r>
            <a:r>
              <a:rPr lang="en-US" dirty="0"/>
              <a:t> να α</a:t>
            </a:r>
            <a:r>
              <a:rPr lang="en-US" dirty="0" err="1"/>
              <a:t>ντικ</a:t>
            </a:r>
            <a:r>
              <a:rPr lang="en-US" dirty="0"/>
              <a:t>ατα</a:t>
            </a:r>
            <a:r>
              <a:rPr lang="en-US" dirty="0" err="1"/>
              <a:t>στήσουμε</a:t>
            </a:r>
            <a:r>
              <a:rPr lang="en-US" dirty="0"/>
              <a:t> </a:t>
            </a:r>
            <a:r>
              <a:rPr lang="en-US" dirty="0" err="1"/>
              <a:t>όλους</a:t>
            </a:r>
            <a:r>
              <a:rPr lang="en-US" dirty="0"/>
              <a:t> </a:t>
            </a:r>
            <a:r>
              <a:rPr lang="en-US" dirty="0" err="1"/>
              <a:t>τους</a:t>
            </a:r>
            <a:r>
              <a:rPr lang="en-US" dirty="0"/>
              <a:t> λαμπ</a:t>
            </a:r>
            <a:r>
              <a:rPr lang="en-US" dirty="0" err="1"/>
              <a:t>τήρες</a:t>
            </a:r>
            <a:r>
              <a:rPr lang="en-US" dirty="0"/>
              <a:t> </a:t>
            </a:r>
            <a:r>
              <a:rPr lang="en-US" dirty="0" err="1"/>
              <a:t>δημόσιου</a:t>
            </a:r>
            <a:r>
              <a:rPr lang="en-US" dirty="0"/>
              <a:t> </a:t>
            </a:r>
            <a:r>
              <a:rPr lang="en-US" dirty="0" err="1"/>
              <a:t>φωτισμού</a:t>
            </a:r>
            <a:r>
              <a:rPr lang="en-US" dirty="0"/>
              <a:t>, </a:t>
            </a:r>
            <a:r>
              <a:rPr lang="en-US" dirty="0" err="1"/>
              <a:t>όχι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λάμ</a:t>
            </a:r>
            <a:r>
              <a:rPr lang="en-US" dirty="0"/>
              <a:t>π</a:t>
            </a:r>
            <a:r>
              <a:rPr lang="en-US" dirty="0" err="1"/>
              <a:t>ες</a:t>
            </a:r>
            <a:r>
              <a:rPr lang="en-US" dirty="0"/>
              <a:t> led α</a:t>
            </a:r>
            <a:r>
              <a:rPr lang="en-US" dirty="0" err="1"/>
              <a:t>λλά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λαμπ</a:t>
            </a:r>
            <a:r>
              <a:rPr lang="en-US" dirty="0" err="1"/>
              <a:t>τήρες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κα</a:t>
            </a:r>
            <a:r>
              <a:rPr lang="en-US" dirty="0" err="1"/>
              <a:t>ίγοντ</a:t>
            </a:r>
            <a:r>
              <a:rPr lang="en-US" dirty="0"/>
              <a:t>αι. Κα</a:t>
            </a:r>
            <a:r>
              <a:rPr lang="en-US" dirty="0" err="1"/>
              <a:t>τά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έρευνά</a:t>
            </a:r>
            <a:r>
              <a:rPr lang="en-US" dirty="0"/>
              <a:t> μας β</a:t>
            </a:r>
            <a:r>
              <a:rPr lang="en-US" dirty="0" err="1"/>
              <a:t>ρήκ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 π</a:t>
            </a:r>
            <a:r>
              <a:rPr lang="en-US" dirty="0" err="1"/>
              <a:t>ως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κα</a:t>
            </a:r>
            <a:r>
              <a:rPr lang="en-US" dirty="0" err="1"/>
              <a:t>λοκ</a:t>
            </a:r>
            <a:r>
              <a:rPr lang="en-US" dirty="0"/>
              <a:t>α</a:t>
            </a:r>
            <a:r>
              <a:rPr lang="en-US" dirty="0" err="1"/>
              <a:t>ίρι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1901 </a:t>
            </a:r>
            <a:r>
              <a:rPr lang="en-US" dirty="0" err="1"/>
              <a:t>έν</a:t>
            </a:r>
            <a:r>
              <a:rPr lang="en-US" dirty="0"/>
              <a:t>ας επ</a:t>
            </a:r>
            <a:r>
              <a:rPr lang="en-US" dirty="0" err="1"/>
              <a:t>ιχειρημ</a:t>
            </a:r>
            <a:r>
              <a:rPr lang="en-US" dirty="0"/>
              <a:t>α</a:t>
            </a:r>
            <a:r>
              <a:rPr lang="en-US" dirty="0" err="1"/>
              <a:t>τί</a:t>
            </a:r>
            <a:r>
              <a:rPr lang="en-US" dirty="0"/>
              <a:t>ας </a:t>
            </a:r>
            <a:r>
              <a:rPr lang="en-US" dirty="0" err="1"/>
              <a:t>στην</a:t>
            </a:r>
            <a:r>
              <a:rPr lang="en-US" dirty="0"/>
              <a:t> Κα</a:t>
            </a:r>
            <a:r>
              <a:rPr lang="en-US" dirty="0" err="1"/>
              <a:t>λιφόρνι</a:t>
            </a:r>
            <a:r>
              <a:rPr lang="en-US" dirty="0"/>
              <a:t>α, </a:t>
            </a:r>
            <a:r>
              <a:rPr lang="en-US" dirty="0" err="1"/>
              <a:t>δώρισε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π</a:t>
            </a:r>
            <a:r>
              <a:rPr lang="en-US" dirty="0" err="1"/>
              <a:t>υροσ</a:t>
            </a:r>
            <a:r>
              <a:rPr lang="en-US" dirty="0"/>
              <a:t>β</a:t>
            </a:r>
            <a:r>
              <a:rPr lang="en-US" dirty="0" err="1"/>
              <a:t>εστική</a:t>
            </a:r>
            <a:r>
              <a:rPr lang="en-US" dirty="0"/>
              <a:t> υπ</a:t>
            </a:r>
            <a:r>
              <a:rPr lang="en-US" dirty="0" err="1"/>
              <a:t>ηρεσί</a:t>
            </a:r>
            <a:r>
              <a:rPr lang="en-US" dirty="0"/>
              <a:t>α </a:t>
            </a:r>
            <a:r>
              <a:rPr lang="en-US" dirty="0" err="1"/>
              <a:t>της</a:t>
            </a:r>
            <a:r>
              <a:rPr lang="en-US" dirty="0"/>
              <a:t> π</a:t>
            </a:r>
            <a:r>
              <a:rPr lang="en-US" dirty="0" err="1"/>
              <a:t>εριοχής</a:t>
            </a:r>
            <a:r>
              <a:rPr lang="en-US" dirty="0"/>
              <a:t> </a:t>
            </a:r>
            <a:r>
              <a:rPr lang="en-US" dirty="0" err="1"/>
              <a:t>μί</a:t>
            </a:r>
            <a:r>
              <a:rPr lang="en-US" dirty="0"/>
              <a:t>α </a:t>
            </a:r>
            <a:r>
              <a:rPr lang="en-US" dirty="0" err="1"/>
              <a:t>ηλεκτρική</a:t>
            </a:r>
            <a:r>
              <a:rPr lang="en-US" dirty="0"/>
              <a:t> </a:t>
            </a:r>
            <a:r>
              <a:rPr lang="en-US" dirty="0" err="1"/>
              <a:t>λάμ</a:t>
            </a:r>
            <a:r>
              <a:rPr lang="en-US" dirty="0"/>
              <a:t>πα </a:t>
            </a:r>
            <a:r>
              <a:rPr lang="en-US" dirty="0" err="1"/>
              <a:t>άνθρ</a:t>
            </a:r>
            <a:r>
              <a:rPr lang="en-US" dirty="0"/>
              <a:t>ακα. Η </a:t>
            </a:r>
            <a:r>
              <a:rPr lang="en-US" dirty="0" err="1"/>
              <a:t>συγκεκριμένη</a:t>
            </a:r>
            <a:r>
              <a:rPr lang="en-US" dirty="0"/>
              <a:t> </a:t>
            </a:r>
            <a:r>
              <a:rPr lang="en-US" dirty="0" err="1"/>
              <a:t>λάμ</a:t>
            </a:r>
            <a:r>
              <a:rPr lang="en-US" dirty="0"/>
              <a:t>πα π</a:t>
            </a:r>
            <a:r>
              <a:rPr lang="en-US" dirty="0" err="1"/>
              <a:t>ρωτ</a:t>
            </a:r>
            <a:r>
              <a:rPr lang="en-US" dirty="0"/>
              <a:t>α</a:t>
            </a:r>
            <a:r>
              <a:rPr lang="en-US" dirty="0" err="1"/>
              <a:t>γωνιστεί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π</a:t>
            </a:r>
            <a:r>
              <a:rPr lang="en-US" dirty="0" err="1"/>
              <a:t>ολύ</a:t>
            </a:r>
            <a:r>
              <a:rPr lang="en-US" dirty="0"/>
              <a:t> </a:t>
            </a:r>
            <a:r>
              <a:rPr lang="en-US" dirty="0" err="1"/>
              <a:t>ενδι</a:t>
            </a:r>
            <a:r>
              <a:rPr lang="en-US" dirty="0"/>
              <a:t>α</a:t>
            </a:r>
            <a:r>
              <a:rPr lang="en-US" dirty="0" err="1"/>
              <a:t>φέρον</a:t>
            </a:r>
            <a:r>
              <a:rPr lang="en-US" dirty="0"/>
              <a:t> </a:t>
            </a:r>
            <a:r>
              <a:rPr lang="en-US" dirty="0" err="1"/>
              <a:t>ντοκιμ</a:t>
            </a:r>
            <a:r>
              <a:rPr lang="en-US" dirty="0"/>
              <a:t>α</a:t>
            </a:r>
            <a:r>
              <a:rPr lang="en-US" dirty="0" err="1"/>
              <a:t>ντέρ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τίτλο</a:t>
            </a:r>
            <a:r>
              <a:rPr lang="en-US" dirty="0"/>
              <a:t> «Η </a:t>
            </a:r>
            <a:r>
              <a:rPr lang="en-US" dirty="0" err="1"/>
              <a:t>συνωμοσί</a:t>
            </a:r>
            <a:r>
              <a:rPr lang="en-US" dirty="0"/>
              <a:t>α </a:t>
            </a:r>
            <a:r>
              <a:rPr lang="en-US" dirty="0" err="1"/>
              <a:t>του</a:t>
            </a:r>
            <a:r>
              <a:rPr lang="en-US" dirty="0"/>
              <a:t> λαμπ</a:t>
            </a:r>
            <a:r>
              <a:rPr lang="en-US" dirty="0" err="1"/>
              <a:t>τήρ</a:t>
            </a:r>
            <a:r>
              <a:rPr lang="en-US" dirty="0"/>
              <a:t>α» </a:t>
            </a:r>
            <a:r>
              <a:rPr lang="en-US" dirty="0" err="1"/>
              <a:t>το</a:t>
            </a:r>
            <a:r>
              <a:rPr lang="en-US" dirty="0"/>
              <a:t> οπ</a:t>
            </a:r>
            <a:r>
              <a:rPr lang="en-US" dirty="0" err="1"/>
              <a:t>οίο</a:t>
            </a:r>
            <a:r>
              <a:rPr lang="en-US" dirty="0"/>
              <a:t> </a:t>
            </a:r>
            <a:r>
              <a:rPr lang="en-US" dirty="0" err="1"/>
              <a:t>φυσικά</a:t>
            </a:r>
            <a:r>
              <a:rPr lang="en-US" dirty="0"/>
              <a:t> και παρα</a:t>
            </a:r>
            <a:r>
              <a:rPr lang="en-US" dirty="0" err="1"/>
              <a:t>κολουθήσ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.</a:t>
            </a:r>
            <a:endParaRPr lang="el-GR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0246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</a:t>
            </a:r>
            <a:r>
              <a:rPr lang="en-US" dirty="0" err="1"/>
              <a:t>λάμ</a:t>
            </a:r>
            <a:r>
              <a:rPr lang="en-US" dirty="0"/>
              <a:t>πα </a:t>
            </a:r>
            <a:r>
              <a:rPr lang="en-US" dirty="0" err="1"/>
              <a:t>συνεχίζει</a:t>
            </a:r>
            <a:r>
              <a:rPr lang="en-US" dirty="0"/>
              <a:t> να κα</a:t>
            </a:r>
            <a:r>
              <a:rPr lang="en-US" dirty="0" err="1"/>
              <a:t>ίει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122 </a:t>
            </a:r>
            <a:r>
              <a:rPr lang="en-US" dirty="0" err="1"/>
              <a:t>χρόνι</a:t>
            </a:r>
            <a:r>
              <a:rPr lang="en-US" dirty="0"/>
              <a:t>α </a:t>
            </a:r>
            <a:r>
              <a:rPr lang="en-US" dirty="0" err="1"/>
              <a:t>έχοντ</a:t>
            </a:r>
            <a:r>
              <a:rPr lang="en-US" dirty="0"/>
              <a:t>ας «</a:t>
            </a:r>
            <a:r>
              <a:rPr lang="en-US" dirty="0" err="1"/>
              <a:t>ξεκουρ</a:t>
            </a:r>
            <a:r>
              <a:rPr lang="en-US" dirty="0"/>
              <a:t>α</a:t>
            </a:r>
            <a:r>
              <a:rPr lang="en-US" dirty="0" err="1"/>
              <a:t>στεί</a:t>
            </a:r>
            <a:r>
              <a:rPr lang="en-US" dirty="0"/>
              <a:t>» </a:t>
            </a:r>
            <a:r>
              <a:rPr lang="en-US" dirty="0" err="1"/>
              <a:t>μόλις</a:t>
            </a:r>
            <a:r>
              <a:rPr lang="en-US" dirty="0"/>
              <a:t> επ</a:t>
            </a:r>
            <a:r>
              <a:rPr lang="en-US" dirty="0" err="1"/>
              <a:t>τά</a:t>
            </a:r>
            <a:r>
              <a:rPr lang="en-US" dirty="0"/>
              <a:t> </a:t>
            </a:r>
            <a:r>
              <a:rPr lang="en-US" dirty="0" err="1"/>
              <a:t>ημέρες</a:t>
            </a:r>
            <a:r>
              <a:rPr lang="en-US" dirty="0"/>
              <a:t>. </a:t>
            </a:r>
            <a:r>
              <a:rPr lang="en-US" dirty="0" err="1"/>
              <a:t>Εφευρέτης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συσκευής</a:t>
            </a:r>
            <a:r>
              <a:rPr lang="en-US" dirty="0"/>
              <a:t> </a:t>
            </a:r>
            <a:r>
              <a:rPr lang="en-US" dirty="0" err="1"/>
              <a:t>ήτ</a:t>
            </a:r>
            <a:r>
              <a:rPr lang="en-US" dirty="0"/>
              <a:t>αν ο </a:t>
            </a:r>
            <a:r>
              <a:rPr lang="en-US" dirty="0" err="1"/>
              <a:t>Αντόλφ</a:t>
            </a:r>
            <a:r>
              <a:rPr lang="en-US" dirty="0"/>
              <a:t> Κα</a:t>
            </a:r>
            <a:r>
              <a:rPr lang="en-US" dirty="0" err="1"/>
              <a:t>ϊγέτ</a:t>
            </a:r>
            <a:r>
              <a:rPr lang="en-US" dirty="0"/>
              <a:t>. Η κατα</a:t>
            </a:r>
            <a:r>
              <a:rPr lang="en-US" dirty="0" err="1"/>
              <a:t>σκευάστρι</a:t>
            </a:r>
            <a:r>
              <a:rPr lang="en-US" dirty="0"/>
              <a:t>α </a:t>
            </a:r>
            <a:r>
              <a:rPr lang="en-US" dirty="0" err="1"/>
              <a:t>ετ</a:t>
            </a:r>
            <a:r>
              <a:rPr lang="en-US" dirty="0"/>
              <a:t>α</a:t>
            </a:r>
            <a:r>
              <a:rPr lang="en-US" dirty="0" err="1"/>
              <a:t>ιρεί</a:t>
            </a:r>
            <a:r>
              <a:rPr lang="en-US" dirty="0"/>
              <a:t>α </a:t>
            </a:r>
            <a:r>
              <a:rPr lang="en-US" dirty="0" err="1"/>
              <a:t>ήτ</a:t>
            </a:r>
            <a:r>
              <a:rPr lang="en-US" dirty="0"/>
              <a:t>αν η «Shelby Electric Company». H </a:t>
            </a:r>
            <a:r>
              <a:rPr lang="en-US" dirty="0" err="1"/>
              <a:t>λάμ</a:t>
            </a:r>
            <a:r>
              <a:rPr lang="en-US" dirty="0"/>
              <a:t>πα </a:t>
            </a:r>
            <a:r>
              <a:rPr lang="en-US" dirty="0" err="1"/>
              <a:t>είχε</a:t>
            </a:r>
            <a:r>
              <a:rPr lang="en-US" dirty="0"/>
              <a:t> </a:t>
            </a:r>
            <a:r>
              <a:rPr lang="en-US" dirty="0" err="1"/>
              <a:t>ισχύ</a:t>
            </a:r>
            <a:r>
              <a:rPr lang="en-US" dirty="0"/>
              <a:t> 60 watt. </a:t>
            </a:r>
            <a:r>
              <a:rPr lang="en-US" dirty="0" err="1"/>
              <a:t>Πλέον</a:t>
            </a:r>
            <a:r>
              <a:rPr lang="en-US" dirty="0"/>
              <a:t> </a:t>
            </a:r>
            <a:r>
              <a:rPr lang="en-US" dirty="0" err="1"/>
              <a:t>εκ</a:t>
            </a:r>
            <a:r>
              <a:rPr lang="en-US" dirty="0"/>
              <a:t>π</a:t>
            </a:r>
            <a:r>
              <a:rPr lang="en-US" dirty="0" err="1"/>
              <a:t>έμ</a:t>
            </a:r>
            <a:r>
              <a:rPr lang="en-US" dirty="0"/>
              <a:t>π</a:t>
            </a:r>
            <a:r>
              <a:rPr lang="en-US" dirty="0" err="1"/>
              <a:t>ει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ίδιο</a:t>
            </a:r>
            <a:r>
              <a:rPr lang="en-US" dirty="0"/>
              <a:t> </a:t>
            </a:r>
            <a:r>
              <a:rPr lang="en-US" dirty="0" err="1"/>
              <a:t>φως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φανα</a:t>
            </a:r>
            <a:r>
              <a:rPr lang="en-US" dirty="0" err="1"/>
              <a:t>ράκι</a:t>
            </a:r>
            <a:r>
              <a:rPr lang="en-US" dirty="0"/>
              <a:t> </a:t>
            </a:r>
            <a:r>
              <a:rPr lang="en-US" dirty="0" err="1"/>
              <a:t>ισχύος</a:t>
            </a:r>
            <a:r>
              <a:rPr lang="en-US" dirty="0"/>
              <a:t> </a:t>
            </a:r>
            <a:r>
              <a:rPr lang="en-US" dirty="0" err="1"/>
              <a:t>τεσσάρων</a:t>
            </a:r>
            <a:r>
              <a:rPr lang="en-US" dirty="0"/>
              <a:t> watt</a:t>
            </a:r>
            <a:endParaRPr lang="el-GR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0114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Όμως</a:t>
            </a:r>
            <a:r>
              <a:rPr lang="en-US" dirty="0"/>
              <a:t>, α</a:t>
            </a:r>
            <a:r>
              <a:rPr lang="en-US" dirty="0" err="1"/>
              <a:t>υτή</a:t>
            </a:r>
            <a:r>
              <a:rPr lang="en-US" dirty="0"/>
              <a:t> η </a:t>
            </a:r>
            <a:r>
              <a:rPr lang="en-US" dirty="0" err="1"/>
              <a:t>φο</a:t>
            </a:r>
            <a:r>
              <a:rPr lang="en-US" dirty="0"/>
              <a:t>β</a:t>
            </a:r>
            <a:r>
              <a:rPr lang="en-US" dirty="0" err="1"/>
              <a:t>ερή</a:t>
            </a:r>
            <a:r>
              <a:rPr lang="en-US" dirty="0"/>
              <a:t> και </a:t>
            </a:r>
            <a:r>
              <a:rPr lang="en-US" dirty="0" err="1"/>
              <a:t>τρομερή</a:t>
            </a:r>
            <a:r>
              <a:rPr lang="en-US" dirty="0"/>
              <a:t> </a:t>
            </a:r>
            <a:r>
              <a:rPr lang="en-US" dirty="0" err="1"/>
              <a:t>λάμ</a:t>
            </a:r>
            <a:r>
              <a:rPr lang="en-US" dirty="0"/>
              <a:t>πα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κυκλοφόρησε</a:t>
            </a:r>
            <a:r>
              <a:rPr lang="en-US" dirty="0"/>
              <a:t> π</a:t>
            </a:r>
            <a:r>
              <a:rPr lang="en-US" dirty="0" err="1"/>
              <a:t>οτέ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α</a:t>
            </a:r>
            <a:r>
              <a:rPr lang="en-US" dirty="0" err="1"/>
              <a:t>γορά</a:t>
            </a:r>
            <a:r>
              <a:rPr lang="en-US" dirty="0"/>
              <a:t>. Ο </a:t>
            </a:r>
            <a:r>
              <a:rPr lang="en-US" dirty="0" err="1"/>
              <a:t>λόγος</a:t>
            </a:r>
            <a:r>
              <a:rPr lang="en-US" dirty="0"/>
              <a:t>;;; </a:t>
            </a:r>
            <a:r>
              <a:rPr lang="en-US" dirty="0" err="1"/>
              <a:t>Δε</a:t>
            </a:r>
            <a:r>
              <a:rPr lang="en-US" dirty="0"/>
              <a:t> θα </a:t>
            </a:r>
            <a:r>
              <a:rPr lang="en-US" dirty="0" err="1"/>
              <a:t>συνέφερε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οικονομί</a:t>
            </a:r>
            <a:r>
              <a:rPr lang="en-US" dirty="0"/>
              <a:t>α! </a:t>
            </a:r>
            <a:r>
              <a:rPr lang="en-US" dirty="0" err="1"/>
              <a:t>Το</a:t>
            </a:r>
            <a:r>
              <a:rPr lang="en-US" dirty="0"/>
              <a:t> 1924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Γενεύη</a:t>
            </a:r>
            <a:r>
              <a:rPr lang="en-US" dirty="0"/>
              <a:t>, 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ετ</a:t>
            </a:r>
            <a:r>
              <a:rPr lang="en-US" dirty="0"/>
              <a:t>α</a:t>
            </a:r>
            <a:r>
              <a:rPr lang="en-US" dirty="0" err="1"/>
              <a:t>ιρείες</a:t>
            </a:r>
            <a:r>
              <a:rPr lang="en-US" dirty="0"/>
              <a:t> παρα</a:t>
            </a:r>
            <a:r>
              <a:rPr lang="en-US" dirty="0" err="1"/>
              <a:t>γωγής</a:t>
            </a:r>
            <a:r>
              <a:rPr lang="en-US" dirty="0"/>
              <a:t> λαμπ</a:t>
            </a:r>
            <a:r>
              <a:rPr lang="en-US" dirty="0" err="1"/>
              <a:t>τήρων</a:t>
            </a:r>
            <a:r>
              <a:rPr lang="en-US" dirty="0"/>
              <a:t> </a:t>
            </a:r>
            <a:r>
              <a:rPr lang="en-US" dirty="0" err="1"/>
              <a:t>δημιούργησ</a:t>
            </a:r>
            <a:r>
              <a:rPr lang="en-US" dirty="0"/>
              <a:t>αν </a:t>
            </a:r>
            <a:r>
              <a:rPr lang="en-US" dirty="0" err="1"/>
              <a:t>έν</a:t>
            </a:r>
            <a:r>
              <a:rPr lang="en-US" dirty="0"/>
              <a:t>α κα</a:t>
            </a:r>
            <a:r>
              <a:rPr lang="en-US" dirty="0" err="1"/>
              <a:t>ρτέλ</a:t>
            </a:r>
            <a:r>
              <a:rPr lang="en-US" dirty="0"/>
              <a:t> και κα</a:t>
            </a:r>
            <a:r>
              <a:rPr lang="en-US" dirty="0" err="1"/>
              <a:t>θόριζ</a:t>
            </a:r>
            <a:r>
              <a:rPr lang="en-US" dirty="0"/>
              <a:t>αν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μικρή</a:t>
            </a:r>
            <a:r>
              <a:rPr lang="en-US" dirty="0"/>
              <a:t> </a:t>
            </a:r>
            <a:r>
              <a:rPr lang="en-US" dirty="0" err="1"/>
              <a:t>διάρκει</a:t>
            </a:r>
            <a:r>
              <a:rPr lang="en-US" dirty="0"/>
              <a:t>α </a:t>
            </a:r>
            <a:r>
              <a:rPr lang="en-US" dirty="0" err="1"/>
              <a:t>ζωής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λαμπ</a:t>
            </a:r>
            <a:r>
              <a:rPr lang="en-US" dirty="0" err="1"/>
              <a:t>τήρων</a:t>
            </a:r>
            <a:r>
              <a:rPr lang="en-US" dirty="0"/>
              <a:t>. Η </a:t>
            </a:r>
            <a:r>
              <a:rPr lang="en-US" dirty="0" err="1"/>
              <a:t>τεχνολογί</a:t>
            </a:r>
            <a:r>
              <a:rPr lang="en-US" dirty="0"/>
              <a:t>α, </a:t>
            </a:r>
            <a:r>
              <a:rPr lang="en-US" dirty="0" err="1"/>
              <a:t>όμως</a:t>
            </a:r>
            <a:r>
              <a:rPr lang="en-US" dirty="0"/>
              <a:t>, υπ</a:t>
            </a:r>
            <a:r>
              <a:rPr lang="en-US" dirty="0" err="1"/>
              <a:t>άρχει</a:t>
            </a:r>
            <a:r>
              <a:rPr lang="en-US" dirty="0"/>
              <a:t>! </a:t>
            </a:r>
            <a:r>
              <a:rPr lang="en-US" dirty="0" err="1"/>
              <a:t>Έτσι</a:t>
            </a:r>
            <a:r>
              <a:rPr lang="en-US" dirty="0"/>
              <a:t>, η </a:t>
            </a:r>
            <a:r>
              <a:rPr lang="en-US" dirty="0" err="1"/>
              <a:t>ολοκληρωμένη</a:t>
            </a:r>
            <a:r>
              <a:rPr lang="en-US" dirty="0"/>
              <a:t> π</a:t>
            </a:r>
            <a:r>
              <a:rPr lang="en-US" dirty="0" err="1"/>
              <a:t>ρότ</a:t>
            </a:r>
            <a:r>
              <a:rPr lang="en-US" dirty="0"/>
              <a:t>α</a:t>
            </a:r>
            <a:r>
              <a:rPr lang="en-US" dirty="0" err="1"/>
              <a:t>σή</a:t>
            </a:r>
            <a:r>
              <a:rPr lang="en-US" dirty="0"/>
              <a:t> μας </a:t>
            </a:r>
            <a:r>
              <a:rPr lang="en-US" dirty="0" err="1"/>
              <a:t>είν</a:t>
            </a:r>
            <a:r>
              <a:rPr lang="en-US" dirty="0"/>
              <a:t>αι </a:t>
            </a:r>
            <a:r>
              <a:rPr lang="en-US" dirty="0" err="1"/>
              <a:t>εκτός</a:t>
            </a:r>
            <a:r>
              <a:rPr lang="en-US" dirty="0"/>
              <a:t> από τα </a:t>
            </a:r>
            <a:r>
              <a:rPr lang="en-US" dirty="0" err="1"/>
              <a:t>φωτο</a:t>
            </a:r>
            <a:r>
              <a:rPr lang="en-US" dirty="0"/>
              <a:t>β</a:t>
            </a:r>
            <a:r>
              <a:rPr lang="en-US" dirty="0" err="1"/>
              <a:t>ολτ</a:t>
            </a:r>
            <a:r>
              <a:rPr lang="en-US" dirty="0"/>
              <a:t>α</a:t>
            </a:r>
            <a:r>
              <a:rPr lang="en-US" dirty="0" err="1"/>
              <a:t>ϊκά</a:t>
            </a:r>
            <a:r>
              <a:rPr lang="en-US" dirty="0"/>
              <a:t> π</a:t>
            </a:r>
            <a:r>
              <a:rPr lang="en-US" dirty="0" err="1"/>
              <a:t>άνελ</a:t>
            </a:r>
            <a:r>
              <a:rPr lang="en-US" dirty="0"/>
              <a:t>, να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οθετηθούν</a:t>
            </a:r>
            <a:r>
              <a:rPr lang="en-US" dirty="0"/>
              <a:t> </a:t>
            </a:r>
            <a:r>
              <a:rPr lang="en-US" dirty="0" err="1"/>
              <a:t>στους</a:t>
            </a:r>
            <a:r>
              <a:rPr lang="en-US" dirty="0"/>
              <a:t> </a:t>
            </a:r>
            <a:r>
              <a:rPr lang="en-US" dirty="0" err="1"/>
              <a:t>δρόμους</a:t>
            </a:r>
            <a:r>
              <a:rPr lang="en-US" dirty="0"/>
              <a:t> και </a:t>
            </a:r>
            <a:r>
              <a:rPr lang="en-US" dirty="0" err="1"/>
              <a:t>λάμ</a:t>
            </a:r>
            <a:r>
              <a:rPr lang="en-US" dirty="0"/>
              <a:t>π</a:t>
            </a:r>
            <a:r>
              <a:rPr lang="en-US" dirty="0" err="1"/>
              <a:t>ες</a:t>
            </a:r>
            <a:r>
              <a:rPr lang="en-US" dirty="0"/>
              <a:t> σαν </a:t>
            </a:r>
            <a:r>
              <a:rPr lang="en-US" dirty="0" err="1"/>
              <a:t>κι</a:t>
            </a:r>
            <a:r>
              <a:rPr lang="en-US" dirty="0"/>
              <a:t> α</a:t>
            </a:r>
            <a:r>
              <a:rPr lang="en-US" dirty="0" err="1"/>
              <a:t>υτή</a:t>
            </a:r>
            <a:r>
              <a:rPr lang="en-US" dirty="0"/>
              <a:t>,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κα</a:t>
            </a:r>
            <a:r>
              <a:rPr lang="en-US" dirty="0" err="1"/>
              <a:t>ίγοντ</a:t>
            </a:r>
            <a:r>
              <a:rPr lang="en-US" dirty="0"/>
              <a:t>αι π</a:t>
            </a:r>
            <a:r>
              <a:rPr lang="en-US" dirty="0" err="1"/>
              <a:t>οτέ</a:t>
            </a:r>
            <a:r>
              <a:rPr lang="en-US" dirty="0"/>
              <a:t>!</a:t>
            </a:r>
            <a:endParaRPr lang="el-GR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034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Απ</a:t>
            </a:r>
            <a:r>
              <a:rPr lang="en-US" dirty="0" err="1"/>
              <a:t>οφ</a:t>
            </a:r>
            <a:r>
              <a:rPr lang="en-US" dirty="0"/>
              <a:t>ασίσαμε να μιλήσουμε με ειδικούς ώστε να έχουμε τη δυνατότητα να πάρουμε συμβουλές αλλά και να </a:t>
            </a:r>
            <a:r>
              <a:rPr lang="en-US" dirty="0" smtClean="0"/>
              <a:t>συζητήσουμε</a:t>
            </a:r>
            <a:r>
              <a:rPr lang="en-US" dirty="0"/>
              <a:t> το κατά πόσο είναι εφικτά όλα όσα σκεφτήκαμε.  </a:t>
            </a:r>
            <a:r>
              <a:rPr lang="en-US" dirty="0" err="1"/>
              <a:t>Έτσι</a:t>
            </a:r>
            <a:r>
              <a:rPr lang="en-US" dirty="0"/>
              <a:t>, κα</a:t>
            </a:r>
            <a:r>
              <a:rPr lang="en-US" dirty="0" err="1"/>
              <a:t>λέσ</a:t>
            </a:r>
            <a:r>
              <a:rPr lang="en-US" dirty="0"/>
              <a:t>α</a:t>
            </a:r>
            <a:r>
              <a:rPr lang="en-US" dirty="0" err="1"/>
              <a:t>με</a:t>
            </a:r>
            <a:r>
              <a:rPr lang="en-US" dirty="0"/>
              <a:t> </a:t>
            </a:r>
            <a:r>
              <a:rPr lang="en-US" dirty="0" err="1"/>
              <a:t>στο</a:t>
            </a:r>
            <a:r>
              <a:rPr lang="en-US" dirty="0"/>
              <a:t> </a:t>
            </a:r>
            <a:r>
              <a:rPr lang="en-US" dirty="0" err="1"/>
              <a:t>σχολείο</a:t>
            </a:r>
            <a:r>
              <a:rPr lang="en-US" dirty="0"/>
              <a:t> μας </a:t>
            </a:r>
            <a:r>
              <a:rPr lang="en-US" dirty="0" err="1"/>
              <a:t>τη</a:t>
            </a:r>
            <a:r>
              <a:rPr lang="en-US" dirty="0"/>
              <a:t> </a:t>
            </a:r>
            <a:r>
              <a:rPr lang="en-US" dirty="0" err="1"/>
              <a:t>γεωλόγο</a:t>
            </a:r>
            <a:r>
              <a:rPr lang="en-US" dirty="0"/>
              <a:t>-π</a:t>
            </a:r>
            <a:r>
              <a:rPr lang="en-US" dirty="0" err="1"/>
              <a:t>ερι</a:t>
            </a:r>
            <a:r>
              <a:rPr lang="en-US" dirty="0"/>
              <a:t>βα</a:t>
            </a:r>
            <a:r>
              <a:rPr lang="en-US" dirty="0" err="1"/>
              <a:t>λλοντολόγο</a:t>
            </a:r>
            <a:r>
              <a:rPr lang="en-US" dirty="0"/>
              <a:t> </a:t>
            </a:r>
            <a:r>
              <a:rPr lang="en-US" dirty="0" err="1"/>
              <a:t>Χονδρούλη</a:t>
            </a:r>
            <a:r>
              <a:rPr lang="en-US" dirty="0"/>
              <a:t> </a:t>
            </a:r>
            <a:r>
              <a:rPr lang="en-US" dirty="0" err="1"/>
              <a:t>Ευ</a:t>
            </a:r>
            <a:r>
              <a:rPr lang="en-US" dirty="0"/>
              <a:t>α</a:t>
            </a:r>
            <a:r>
              <a:rPr lang="en-US" dirty="0" err="1"/>
              <a:t>γγελί</a:t>
            </a:r>
            <a:r>
              <a:rPr lang="en-US" dirty="0"/>
              <a:t>α και </a:t>
            </a:r>
            <a:r>
              <a:rPr lang="en-US" dirty="0" err="1"/>
              <a:t>τον</a:t>
            </a:r>
            <a:r>
              <a:rPr lang="en-US" dirty="0"/>
              <a:t> </a:t>
            </a:r>
            <a:r>
              <a:rPr lang="en-US" dirty="0" err="1"/>
              <a:t>κύριο</a:t>
            </a:r>
            <a:r>
              <a:rPr lang="en-US" dirty="0"/>
              <a:t> </a:t>
            </a:r>
            <a:r>
              <a:rPr lang="en-US" dirty="0" err="1"/>
              <a:t>Τσιμ</a:t>
            </a:r>
            <a:r>
              <a:rPr lang="en-US" dirty="0"/>
              <a:t>π</a:t>
            </a:r>
            <a:r>
              <a:rPr lang="en-US" dirty="0" err="1"/>
              <a:t>λινίδη</a:t>
            </a:r>
            <a:r>
              <a:rPr lang="en-US" dirty="0"/>
              <a:t> </a:t>
            </a:r>
            <a:r>
              <a:rPr lang="en-US" dirty="0" err="1"/>
              <a:t>Μιχάλη</a:t>
            </a:r>
            <a:r>
              <a:rPr lang="en-US" dirty="0"/>
              <a:t>, 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νολόγο</a:t>
            </a:r>
            <a:r>
              <a:rPr lang="en-US" dirty="0"/>
              <a:t> 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νικό</a:t>
            </a:r>
            <a:r>
              <a:rPr lang="en-US" dirty="0"/>
              <a:t> </a:t>
            </a:r>
            <a:r>
              <a:rPr lang="en-US" dirty="0" err="1"/>
              <a:t>της</a:t>
            </a:r>
            <a:r>
              <a:rPr lang="en-US" dirty="0"/>
              <a:t> </a:t>
            </a:r>
            <a:r>
              <a:rPr lang="en-US" dirty="0" err="1"/>
              <a:t>ετ</a:t>
            </a:r>
            <a:r>
              <a:rPr lang="en-US" dirty="0"/>
              <a:t>α</a:t>
            </a:r>
            <a:r>
              <a:rPr lang="en-US" dirty="0" err="1"/>
              <a:t>ιρεί</a:t>
            </a:r>
            <a:r>
              <a:rPr lang="en-US" dirty="0"/>
              <a:t>ας ΚΛΙΜΑΜΗΧΑΝΙΚΗ. 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23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Εδώ</a:t>
            </a:r>
            <a:r>
              <a:rPr lang="en-US" dirty="0">
                <a:cs typeface="Calibri"/>
              </a:rPr>
              <a:t> β</a:t>
            </a:r>
            <a:r>
              <a:rPr lang="en-US" dirty="0" err="1">
                <a:cs typeface="Calibri"/>
              </a:rPr>
              <a:t>λέ</a:t>
            </a:r>
            <a:r>
              <a:rPr lang="en-US" dirty="0">
                <a:cs typeface="Calibri"/>
              </a:rPr>
              <a:t>πετε κάποιες φωτογραφίες από τις </a:t>
            </a:r>
            <a:r>
              <a:rPr lang="en-US" dirty="0" smtClean="0">
                <a:cs typeface="Calibri"/>
              </a:rPr>
              <a:t>επισκέψεις</a:t>
            </a:r>
            <a:r>
              <a:rPr lang="el-GR" dirty="0" smtClean="0">
                <a:cs typeface="Calibri"/>
              </a:rPr>
              <a:t> τους</a:t>
            </a:r>
            <a:endParaRPr lang="en-US" dirty="0" err="1"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402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τους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ειδικούς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συζητήσ</a:t>
            </a:r>
            <a:r>
              <a:rPr lang="en-US" dirty="0">
                <a:cs typeface="Calibri"/>
              </a:rPr>
              <a:t>α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θέμ</a:t>
            </a:r>
            <a:r>
              <a:rPr lang="en-US" dirty="0">
                <a:cs typeface="Calibri"/>
              </a:rPr>
              <a:t>ατα π</a:t>
            </a:r>
            <a:r>
              <a:rPr lang="en-US" dirty="0" err="1">
                <a:cs typeface="Calibri"/>
              </a:rPr>
              <a:t>ου</a:t>
            </a:r>
            <a:r>
              <a:rPr lang="en-US" dirty="0">
                <a:cs typeface="Calibri"/>
              </a:rPr>
              <a:t> α</a:t>
            </a:r>
            <a:r>
              <a:rPr lang="en-US" dirty="0" err="1">
                <a:cs typeface="Calibri"/>
              </a:rPr>
              <a:t>φορούν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στην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ειδικότητ</a:t>
            </a:r>
            <a:r>
              <a:rPr lang="en-US" dirty="0">
                <a:cs typeface="Calibri"/>
              </a:rPr>
              <a:t>α </a:t>
            </a:r>
            <a:r>
              <a:rPr lang="en-US" dirty="0" err="1">
                <a:cs typeface="Calibri"/>
              </a:rPr>
              <a:t>του</a:t>
            </a:r>
            <a:r>
              <a:rPr lang="en-US" dirty="0">
                <a:cs typeface="Calibri"/>
              </a:rPr>
              <a:t> κα</a:t>
            </a:r>
            <a:r>
              <a:rPr lang="en-US" dirty="0" err="1">
                <a:cs typeface="Calibri"/>
              </a:rPr>
              <a:t>θενός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Τι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μέγεθος</a:t>
            </a:r>
            <a:r>
              <a:rPr lang="en-US" dirty="0">
                <a:cs typeface="Calibri"/>
              </a:rPr>
              <a:t> π</a:t>
            </a:r>
            <a:r>
              <a:rPr lang="en-US" dirty="0" err="1">
                <a:cs typeface="Calibri"/>
              </a:rPr>
              <a:t>ρέ</a:t>
            </a:r>
            <a:r>
              <a:rPr lang="en-US" dirty="0">
                <a:cs typeface="Calibri"/>
              </a:rPr>
              <a:t>πει να έχουν τα πάνελ μας; Πόση ενέργεια θα χωρά στην μπαταρία; Μπορούμε να </a:t>
            </a:r>
            <a:r>
              <a:rPr lang="en-US" dirty="0" smtClean="0">
                <a:cs typeface="Calibri"/>
              </a:rPr>
              <a:t>χρησιμοποιήσουμε </a:t>
            </a:r>
            <a:r>
              <a:rPr lang="en-US" dirty="0">
                <a:cs typeface="Calibri"/>
              </a:rPr>
              <a:t>τα πάνελ όλο τον χρόνο ή μόνο </a:t>
            </a:r>
            <a:r>
              <a:rPr lang="el-GR" dirty="0" smtClean="0">
                <a:cs typeface="Calibri"/>
              </a:rPr>
              <a:t>το καλοκαίρι</a:t>
            </a:r>
            <a:r>
              <a:rPr lang="en-US" dirty="0" smtClean="0">
                <a:cs typeface="Calibri"/>
              </a:rPr>
              <a:t> </a:t>
            </a:r>
            <a:r>
              <a:rPr lang="en-US" dirty="0">
                <a:cs typeface="Calibri"/>
              </a:rPr>
              <a:t>που έχει σίγουρα ήλιο; Πόσο ωφέλιμο είναι όλο αυτό για το περιβάλλον; Είναι βιώσιμο;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2436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Εδώ</a:t>
            </a:r>
            <a:r>
              <a:rPr lang="en-US" dirty="0">
                <a:cs typeface="Calibri"/>
              </a:rPr>
              <a:t> β</a:t>
            </a:r>
            <a:r>
              <a:rPr lang="en-US" dirty="0" err="1">
                <a:cs typeface="Calibri"/>
              </a:rPr>
              <a:t>λέ</a:t>
            </a:r>
            <a:r>
              <a:rPr lang="en-US" dirty="0">
                <a:cs typeface="Calibri"/>
              </a:rPr>
              <a:t>π</a:t>
            </a:r>
            <a:r>
              <a:rPr lang="en-US" dirty="0" err="1">
                <a:cs typeface="Calibri"/>
              </a:rPr>
              <a:t>ετε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συνο</a:t>
            </a:r>
            <a:r>
              <a:rPr lang="en-US" dirty="0">
                <a:cs typeface="Calibri"/>
              </a:rPr>
              <a:t>π</a:t>
            </a:r>
            <a:r>
              <a:rPr lang="en-US" dirty="0" err="1">
                <a:cs typeface="Calibri"/>
              </a:rPr>
              <a:t>τικά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την</a:t>
            </a:r>
            <a:r>
              <a:rPr lang="en-US" dirty="0">
                <a:cs typeface="Calibri"/>
              </a:rPr>
              <a:t> α</a:t>
            </a:r>
            <a:r>
              <a:rPr lang="en-US" dirty="0" err="1">
                <a:cs typeface="Calibri"/>
              </a:rPr>
              <a:t>ξιολόγησή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τους</a:t>
            </a:r>
            <a:r>
              <a:rPr lang="en-US" dirty="0">
                <a:cs typeface="Calibri"/>
              </a:rPr>
              <a:t>.  Η </a:t>
            </a:r>
            <a:r>
              <a:rPr lang="en-US" dirty="0" err="1">
                <a:cs typeface="Calibri"/>
              </a:rPr>
              <a:t>ιδέ</a:t>
            </a:r>
            <a:r>
              <a:rPr lang="en-US" dirty="0">
                <a:cs typeface="Calibri"/>
              </a:rPr>
              <a:t>α μας </a:t>
            </a:r>
            <a:r>
              <a:rPr lang="en-US" dirty="0" err="1">
                <a:cs typeface="Calibri"/>
              </a:rPr>
              <a:t>είν</a:t>
            </a:r>
            <a:r>
              <a:rPr lang="en-US" dirty="0">
                <a:cs typeface="Calibri"/>
              </a:rPr>
              <a:t>αι </a:t>
            </a:r>
            <a:r>
              <a:rPr lang="en-US" dirty="0" err="1">
                <a:cs typeface="Calibri"/>
              </a:rPr>
              <a:t>εφικτή</a:t>
            </a:r>
            <a:r>
              <a:rPr lang="en-US" dirty="0">
                <a:cs typeface="Calibri"/>
              </a:rPr>
              <a:t>  κα</a:t>
            </a:r>
            <a:r>
              <a:rPr lang="en-US" dirty="0" err="1">
                <a:cs typeface="Calibri"/>
              </a:rPr>
              <a:t>θώς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τον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σωστό</a:t>
            </a:r>
            <a:r>
              <a:rPr lang="en-US" dirty="0">
                <a:cs typeface="Calibri"/>
              </a:rPr>
              <a:t> υπ</a:t>
            </a:r>
            <a:r>
              <a:rPr lang="en-US" dirty="0" err="1">
                <a:cs typeface="Calibri"/>
              </a:rPr>
              <a:t>ολογισμό</a:t>
            </a:r>
            <a:r>
              <a:rPr lang="en-US" dirty="0">
                <a:cs typeface="Calibri"/>
              </a:rPr>
              <a:t> π</a:t>
            </a:r>
            <a:r>
              <a:rPr lang="en-US" dirty="0" err="1">
                <a:cs typeface="Calibri"/>
              </a:rPr>
              <a:t>άνελ</a:t>
            </a:r>
            <a:r>
              <a:rPr lang="en-US" dirty="0">
                <a:cs typeface="Calibri"/>
              </a:rPr>
              <a:t> και μπατα</a:t>
            </a:r>
            <a:r>
              <a:rPr lang="en-US" dirty="0" err="1">
                <a:cs typeface="Calibri"/>
              </a:rPr>
              <a:t>ρί</a:t>
            </a:r>
            <a:r>
              <a:rPr lang="en-US" dirty="0">
                <a:cs typeface="Calibri"/>
              </a:rPr>
              <a:t>ας, τα </a:t>
            </a:r>
            <a:r>
              <a:rPr lang="en-US" dirty="0" err="1">
                <a:cs typeface="Calibri"/>
              </a:rPr>
              <a:t>φωτο</a:t>
            </a:r>
            <a:r>
              <a:rPr lang="en-US" dirty="0">
                <a:cs typeface="Calibri"/>
              </a:rPr>
              <a:t>β</a:t>
            </a:r>
            <a:r>
              <a:rPr lang="en-US" dirty="0" err="1">
                <a:cs typeface="Calibri"/>
              </a:rPr>
              <a:t>ολτ</a:t>
            </a:r>
            <a:r>
              <a:rPr lang="en-US" dirty="0">
                <a:cs typeface="Calibri"/>
              </a:rPr>
              <a:t>α</a:t>
            </a:r>
            <a:r>
              <a:rPr lang="en-US" dirty="0" err="1">
                <a:cs typeface="Calibri"/>
              </a:rPr>
              <a:t>ϊκά</a:t>
            </a:r>
            <a:r>
              <a:rPr lang="en-US" dirty="0">
                <a:cs typeface="Calibri"/>
              </a:rPr>
              <a:t> μπ</a:t>
            </a:r>
            <a:r>
              <a:rPr lang="en-US" dirty="0" err="1">
                <a:cs typeface="Calibri"/>
              </a:rPr>
              <a:t>ορούν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άνετ</a:t>
            </a:r>
            <a:r>
              <a:rPr lang="en-US" dirty="0">
                <a:cs typeface="Calibri"/>
              </a:rPr>
              <a:t>α να </a:t>
            </a:r>
            <a:r>
              <a:rPr lang="en-US" dirty="0" err="1">
                <a:cs typeface="Calibri"/>
              </a:rPr>
              <a:t>χρησιμο</a:t>
            </a:r>
            <a:r>
              <a:rPr lang="en-US" dirty="0">
                <a:cs typeface="Calibri"/>
              </a:rPr>
              <a:t>π</a:t>
            </a:r>
            <a:r>
              <a:rPr lang="en-US" dirty="0" err="1">
                <a:cs typeface="Calibri"/>
              </a:rPr>
              <a:t>οιηθούν</a:t>
            </a:r>
            <a:r>
              <a:rPr lang="en-US" dirty="0">
                <a:cs typeface="Calibri"/>
              </a:rPr>
              <a:t> α</a:t>
            </a:r>
            <a:r>
              <a:rPr lang="en-US" dirty="0" err="1">
                <a:cs typeface="Calibri"/>
              </a:rPr>
              <a:t>κόμη</a:t>
            </a:r>
            <a:r>
              <a:rPr lang="en-US" dirty="0">
                <a:cs typeface="Calibri"/>
              </a:rPr>
              <a:t> και </a:t>
            </a:r>
            <a:r>
              <a:rPr lang="en-US" dirty="0" err="1">
                <a:cs typeface="Calibri"/>
              </a:rPr>
              <a:t>όλο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τον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χρόνο</a:t>
            </a:r>
            <a:r>
              <a:rPr lang="en-US" dirty="0">
                <a:cs typeface="Calibri"/>
              </a:rPr>
              <a:t>! Επ</a:t>
            </a:r>
            <a:r>
              <a:rPr lang="en-US" dirty="0" err="1">
                <a:cs typeface="Calibri"/>
              </a:rPr>
              <a:t>ίσης</a:t>
            </a:r>
            <a:r>
              <a:rPr lang="en-US" dirty="0">
                <a:cs typeface="Calibri"/>
              </a:rPr>
              <a:t>, η </a:t>
            </a:r>
            <a:r>
              <a:rPr lang="en-US" dirty="0" err="1">
                <a:cs typeface="Calibri"/>
              </a:rPr>
              <a:t>ιδεά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της</a:t>
            </a:r>
            <a:r>
              <a:rPr lang="en-US" dirty="0">
                <a:cs typeface="Calibri"/>
              </a:rPr>
              <a:t> λαμπας π</a:t>
            </a:r>
            <a:r>
              <a:rPr lang="en-US" dirty="0" err="1">
                <a:cs typeface="Calibri"/>
              </a:rPr>
              <a:t>ου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δεν</a:t>
            </a:r>
            <a:r>
              <a:rPr lang="en-US" dirty="0">
                <a:cs typeface="Calibri"/>
              </a:rPr>
              <a:t> κα</a:t>
            </a:r>
            <a:r>
              <a:rPr lang="en-US" dirty="0" err="1">
                <a:cs typeface="Calibri"/>
              </a:rPr>
              <a:t>ίγετ</a:t>
            </a:r>
            <a:r>
              <a:rPr lang="en-US" dirty="0">
                <a:cs typeface="Calibri"/>
              </a:rPr>
              <a:t>αι φα</a:t>
            </a:r>
            <a:r>
              <a:rPr lang="en-US" dirty="0" err="1">
                <a:cs typeface="Calibri"/>
              </a:rPr>
              <a:t>ίνετ</a:t>
            </a:r>
            <a:r>
              <a:rPr lang="en-US" dirty="0">
                <a:cs typeface="Calibri"/>
              </a:rPr>
              <a:t>αι να απ</a:t>
            </a:r>
            <a:r>
              <a:rPr lang="en-US" dirty="0" err="1">
                <a:cs typeface="Calibri"/>
              </a:rPr>
              <a:t>οτελεί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κλειδί</a:t>
            </a:r>
            <a:r>
              <a:rPr lang="en-US" dirty="0">
                <a:cs typeface="Calibri"/>
              </a:rPr>
              <a:t> και </a:t>
            </a:r>
            <a:r>
              <a:rPr lang="en-US" dirty="0" err="1">
                <a:cs typeface="Calibri"/>
              </a:rPr>
              <a:t>στο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μέγιστο</a:t>
            </a:r>
            <a:r>
              <a:rPr lang="en-US" dirty="0">
                <a:cs typeface="Calibri"/>
              </a:rPr>
              <a:t> π</a:t>
            </a:r>
            <a:r>
              <a:rPr lang="en-US" dirty="0" err="1">
                <a:cs typeface="Calibri"/>
              </a:rPr>
              <a:t>ερι</a:t>
            </a:r>
            <a:r>
              <a:rPr lang="en-US" dirty="0">
                <a:cs typeface="Calibri"/>
              </a:rPr>
              <a:t>βα</a:t>
            </a:r>
            <a:r>
              <a:rPr lang="en-US" dirty="0" err="1">
                <a:cs typeface="Calibri"/>
              </a:rPr>
              <a:t>λλοντικό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ζήτημ</a:t>
            </a:r>
            <a:r>
              <a:rPr lang="en-US" dirty="0">
                <a:cs typeface="Calibri"/>
              </a:rPr>
              <a:t>α </a:t>
            </a:r>
            <a:r>
              <a:rPr lang="en-US" dirty="0" err="1">
                <a:cs typeface="Calibri"/>
              </a:rPr>
              <a:t>των</a:t>
            </a:r>
            <a:r>
              <a:rPr lang="en-US" dirty="0">
                <a:cs typeface="Calibri"/>
              </a:rPr>
              <a:t> αποβ</a:t>
            </a:r>
            <a:r>
              <a:rPr lang="en-US" dirty="0" err="1">
                <a:cs typeface="Calibri"/>
              </a:rPr>
              <a:t>λήτων</a:t>
            </a:r>
            <a:r>
              <a:rPr lang="en-US" dirty="0">
                <a:cs typeface="Calibri"/>
              </a:rPr>
              <a:t>, κα</a:t>
            </a:r>
            <a:r>
              <a:rPr lang="en-US" dirty="0" err="1">
                <a:cs typeface="Calibri"/>
              </a:rPr>
              <a:t>θώς</a:t>
            </a:r>
            <a:r>
              <a:rPr lang="en-US" dirty="0">
                <a:cs typeface="Calibri"/>
              </a:rPr>
              <a:t> αν θα κα</a:t>
            </a:r>
            <a:r>
              <a:rPr lang="en-US" dirty="0" err="1">
                <a:cs typeface="Calibri"/>
              </a:rPr>
              <a:t>ίγοντ</a:t>
            </a:r>
            <a:r>
              <a:rPr lang="en-US" dirty="0">
                <a:cs typeface="Calibri"/>
              </a:rPr>
              <a:t>αι </a:t>
            </a:r>
            <a:r>
              <a:rPr lang="en-US" dirty="0" err="1">
                <a:cs typeface="Calibri"/>
              </a:rPr>
              <a:t>οι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λάμ</a:t>
            </a:r>
            <a:r>
              <a:rPr lang="en-US" dirty="0">
                <a:cs typeface="Calibri"/>
              </a:rPr>
              <a:t>π</a:t>
            </a:r>
            <a:r>
              <a:rPr lang="en-US" dirty="0" err="1">
                <a:cs typeface="Calibri"/>
              </a:rPr>
              <a:t>ες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δε</a:t>
            </a:r>
            <a:r>
              <a:rPr lang="en-US" dirty="0">
                <a:cs typeface="Calibri"/>
              </a:rPr>
              <a:t> θα </a:t>
            </a:r>
            <a:r>
              <a:rPr lang="en-US" dirty="0" err="1">
                <a:cs typeface="Calibri"/>
              </a:rPr>
              <a:t>τις</a:t>
            </a:r>
            <a:r>
              <a:rPr lang="en-US" dirty="0">
                <a:cs typeface="Calibri"/>
              </a:rPr>
              <a:t> π</a:t>
            </a:r>
            <a:r>
              <a:rPr lang="en-US" dirty="0" err="1">
                <a:cs typeface="Calibri"/>
              </a:rPr>
              <a:t>ετάμε</a:t>
            </a:r>
            <a:r>
              <a:rPr lang="en-US" dirty="0">
                <a:cs typeface="Calibri"/>
              </a:rPr>
              <a:t>!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6803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Γι</a:t>
            </a:r>
            <a:r>
              <a:rPr lang="en-US" dirty="0">
                <a:cs typeface="Calibri"/>
              </a:rPr>
              <a:t>α </a:t>
            </a:r>
            <a:r>
              <a:rPr lang="en-US" dirty="0" err="1">
                <a:cs typeface="Calibri"/>
              </a:rPr>
              <a:t>την</a:t>
            </a:r>
            <a:r>
              <a:rPr lang="en-US" dirty="0">
                <a:cs typeface="Calibri"/>
              </a:rPr>
              <a:t> π</a:t>
            </a:r>
            <a:r>
              <a:rPr lang="en-US" dirty="0" err="1">
                <a:cs typeface="Calibri"/>
              </a:rPr>
              <a:t>ροώθηση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της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ιδέ</a:t>
            </a:r>
            <a:r>
              <a:rPr lang="en-US" dirty="0">
                <a:cs typeface="Calibri"/>
              </a:rPr>
              <a:t>ας μας, </a:t>
            </a:r>
            <a:r>
              <a:rPr lang="en-US" dirty="0" err="1">
                <a:cs typeface="Calibri"/>
              </a:rPr>
              <a:t>εκτός</a:t>
            </a:r>
            <a:r>
              <a:rPr lang="en-US" dirty="0">
                <a:cs typeface="Calibri"/>
              </a:rPr>
              <a:t> από </a:t>
            </a:r>
            <a:r>
              <a:rPr lang="en-US" dirty="0" err="1">
                <a:cs typeface="Calibri"/>
              </a:rPr>
              <a:t>την</a:t>
            </a:r>
            <a:r>
              <a:rPr lang="en-US" dirty="0">
                <a:cs typeface="Calibri"/>
              </a:rPr>
              <a:t> α</a:t>
            </a:r>
            <a:r>
              <a:rPr lang="en-US" dirty="0" err="1">
                <a:cs typeface="Calibri"/>
              </a:rPr>
              <a:t>φίσ</a:t>
            </a:r>
            <a:r>
              <a:rPr lang="en-US" dirty="0">
                <a:cs typeface="Calibri"/>
              </a:rPr>
              <a:t>α μας, </a:t>
            </a:r>
            <a:r>
              <a:rPr lang="en-US" dirty="0" err="1">
                <a:cs typeface="Calibri"/>
              </a:rPr>
              <a:t>φτιάξ</a:t>
            </a:r>
            <a:r>
              <a:rPr lang="en-US" dirty="0">
                <a:cs typeface="Calibri"/>
              </a:rPr>
              <a:t>α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και </a:t>
            </a:r>
            <a:r>
              <a:rPr lang="en-US" dirty="0" err="1">
                <a:cs typeface="Calibri"/>
              </a:rPr>
              <a:t>έν</a:t>
            </a:r>
            <a:r>
              <a:rPr lang="en-US" dirty="0">
                <a:cs typeface="Calibri"/>
              </a:rPr>
              <a:t>α β</a:t>
            </a:r>
            <a:r>
              <a:rPr lang="en-US" dirty="0" err="1">
                <a:cs typeface="Calibri"/>
              </a:rPr>
              <a:t>ίντεο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στο</a:t>
            </a:r>
            <a:r>
              <a:rPr lang="en-US" dirty="0">
                <a:cs typeface="Calibri"/>
              </a:rPr>
              <a:t> windows movie maker  </a:t>
            </a:r>
            <a:r>
              <a:rPr lang="en-US" dirty="0" err="1">
                <a:cs typeface="Calibri"/>
              </a:rPr>
              <a:t>με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στιγμές</a:t>
            </a:r>
            <a:r>
              <a:rPr lang="en-US" dirty="0">
                <a:cs typeface="Calibri"/>
              </a:rPr>
              <a:t> από </a:t>
            </a:r>
            <a:r>
              <a:rPr lang="en-US" dirty="0" err="1">
                <a:cs typeface="Calibri"/>
              </a:rPr>
              <a:t>όλο</a:t>
            </a:r>
            <a:r>
              <a:rPr lang="en-US" dirty="0">
                <a:cs typeface="Calibri"/>
              </a:rPr>
              <a:t> α</a:t>
            </a:r>
            <a:r>
              <a:rPr lang="en-US" dirty="0" err="1">
                <a:cs typeface="Calibri"/>
              </a:rPr>
              <a:t>υτό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το</a:t>
            </a:r>
            <a:r>
              <a:rPr lang="en-US" dirty="0">
                <a:cs typeface="Calibri"/>
              </a:rPr>
              <a:t> τα</a:t>
            </a:r>
            <a:r>
              <a:rPr lang="en-US" dirty="0" err="1">
                <a:cs typeface="Calibri"/>
              </a:rPr>
              <a:t>ξίδι</a:t>
            </a:r>
            <a:r>
              <a:rPr lang="en-US" dirty="0">
                <a:cs typeface="Calibri"/>
              </a:rPr>
              <a:t> μας </a:t>
            </a:r>
            <a:r>
              <a:rPr lang="en-US" dirty="0" err="1">
                <a:cs typeface="Calibri"/>
              </a:rPr>
              <a:t>στην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έρευν</a:t>
            </a:r>
            <a:r>
              <a:rPr lang="en-US" dirty="0">
                <a:cs typeface="Calibri"/>
              </a:rPr>
              <a:t>α!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421D0B-3CDA-4D9D-BDA8-ACEC2CD31377}" type="slidenum"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5933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Σας ευχαριστούμε για την προσοχή</a:t>
            </a:r>
            <a:r>
              <a:rPr lang="el-GR" baseline="0" dirty="0" smtClean="0"/>
              <a:t> σας!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21D0B-3CDA-4D9D-BDA8-ACEC2CD31377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943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48D7368D-31D9-8101-473D-CD39E706FD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2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3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2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7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95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65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00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1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5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1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44" r:id="rId6"/>
    <p:sldLayoutId id="2147483840" r:id="rId7"/>
    <p:sldLayoutId id="2147483841" r:id="rId8"/>
    <p:sldLayoutId id="2147483842" r:id="rId9"/>
    <p:sldLayoutId id="2147483843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EJ7mMpljVTzoR40C-k3wL_i4qPb5UWIb/view?usp=shari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4F049F8-87E1-403E-2A50-2F4544BF85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Ένα πολύχρωμο φως λαμπτήρας με εικονίδια επιχειρήσεων">
            <a:extLst>
              <a:ext uri="{FF2B5EF4-FFF2-40B4-BE49-F238E27FC236}">
                <a16:creationId xmlns:a16="http://schemas.microsoft.com/office/drawing/2014/main" xmlns="" id="{0923BBF9-6EBD-3B03-18E4-BC24965D5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224" b="74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D29B6E1-6E86-A1A0-2491-E5B84B3AAD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1540000" flipH="1">
            <a:off x="1035555" y="1445436"/>
            <a:ext cx="11191887" cy="5509960"/>
          </a:xfrm>
          <a:custGeom>
            <a:avLst/>
            <a:gdLst>
              <a:gd name="connsiteX0" fmla="*/ 75794 w 11191887"/>
              <a:gd name="connsiteY0" fmla="*/ 5509960 h 5509960"/>
              <a:gd name="connsiteX1" fmla="*/ 11191887 w 11191887"/>
              <a:gd name="connsiteY1" fmla="*/ 5315928 h 5509960"/>
              <a:gd name="connsiteX2" fmla="*/ 5163097 w 11191887"/>
              <a:gd name="connsiteY2" fmla="*/ 753031 h 5509960"/>
              <a:gd name="connsiteX3" fmla="*/ 5078820 w 11191887"/>
              <a:gd name="connsiteY3" fmla="*/ 692507 h 5509960"/>
              <a:gd name="connsiteX4" fmla="*/ 2926071 w 11191887"/>
              <a:gd name="connsiteY4" fmla="*/ 1150 h 5509960"/>
              <a:gd name="connsiteX5" fmla="*/ 2692814 w 11191887"/>
              <a:gd name="connsiteY5" fmla="*/ 2336 h 5509960"/>
              <a:gd name="connsiteX6" fmla="*/ 95718 w 11191887"/>
              <a:gd name="connsiteY6" fmla="*/ 1073885 h 5509960"/>
              <a:gd name="connsiteX7" fmla="*/ 0 w 11191887"/>
              <a:gd name="connsiteY7" fmla="*/ 1167726 h 550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91887" h="5509960">
                <a:moveTo>
                  <a:pt x="75794" y="5509960"/>
                </a:moveTo>
                <a:lnTo>
                  <a:pt x="11191887" y="5315928"/>
                </a:lnTo>
                <a:lnTo>
                  <a:pt x="5163097" y="753031"/>
                </a:lnTo>
                <a:lnTo>
                  <a:pt x="5078820" y="692507"/>
                </a:lnTo>
                <a:cubicBezTo>
                  <a:pt x="4421358" y="245206"/>
                  <a:pt x="3672983" y="19009"/>
                  <a:pt x="2926071" y="1150"/>
                </a:cubicBezTo>
                <a:cubicBezTo>
                  <a:pt x="2848268" y="-711"/>
                  <a:pt x="2770480" y="-310"/>
                  <a:pt x="2692814" y="2336"/>
                </a:cubicBezTo>
                <a:cubicBezTo>
                  <a:pt x="1746244" y="34591"/>
                  <a:pt x="817542" y="400481"/>
                  <a:pt x="95718" y="1073885"/>
                </a:cubicBezTo>
                <a:lnTo>
                  <a:pt x="0" y="1167726"/>
                </a:lnTo>
                <a:close/>
              </a:path>
            </a:pathLst>
          </a:custGeom>
          <a:gradFill>
            <a:gsLst>
              <a:gs pos="23000">
                <a:schemeClr val="bg2">
                  <a:alpha val="68000"/>
                </a:schemeClr>
              </a:gs>
              <a:gs pos="100000">
                <a:schemeClr val="accent1">
                  <a:lumMod val="60000"/>
                  <a:lumOff val="40000"/>
                  <a:alpha val="78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882446" y="3092651"/>
            <a:ext cx="5429290" cy="2142559"/>
          </a:xfrm>
        </p:spPr>
        <p:txBody>
          <a:bodyPr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l-GR" sz="3400"/>
              <a:t>«Χρήση </a:t>
            </a:r>
            <a:r>
              <a:rPr lang="el-GR" sz="3400" err="1"/>
              <a:t>φωτοβολταϊκών</a:t>
            </a:r>
            <a:r>
              <a:rPr lang="el-GR" sz="3400"/>
              <a:t> πάνελ για δημόσιο φωτισμό – μία πρόταση για το μέλλον της βιώσιμης ενέργειας»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5829817" y="5409639"/>
            <a:ext cx="5481920" cy="908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110000"/>
              </a:lnSpc>
            </a:pPr>
            <a:r>
              <a:rPr lang="el-GR" dirty="0"/>
              <a:t>Πρότυπα Εκπαιδευτήρια Θεσσαλονίκης</a:t>
            </a:r>
          </a:p>
          <a:p>
            <a:pPr algn="r">
              <a:lnSpc>
                <a:spcPct val="110000"/>
              </a:lnSpc>
            </a:pPr>
            <a:r>
              <a:rPr lang="el-GR" dirty="0">
                <a:ea typeface="+mn-lt"/>
                <a:cs typeface="+mn-lt"/>
              </a:rPr>
              <a:t> 15ο Μαθητικό Συνέδριο Πληροφορικής 2023</a:t>
            </a:r>
            <a:endParaRPr lang="el-GR" dirty="0"/>
          </a:p>
          <a:p>
            <a:pPr algn="r">
              <a:lnSpc>
                <a:spcPct val="110000"/>
              </a:lnSpc>
            </a:pPr>
            <a:endParaRPr lang="el-GR"/>
          </a:p>
        </p:txBody>
      </p:sp>
      <p:pic>
        <p:nvPicPr>
          <p:cNvPr id="5" name="Εικόνα 5">
            <a:extLst>
              <a:ext uri="{FF2B5EF4-FFF2-40B4-BE49-F238E27FC236}">
                <a16:creationId xmlns:a16="http://schemas.microsoft.com/office/drawing/2014/main" xmlns="" id="{DED2FD52-3975-B070-934F-F2FA8E970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2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C7F78AE7-1952-D9F7-29B6-A9CDA8DCC3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066800" y="3029700"/>
            <a:ext cx="5029200" cy="1521333"/>
          </a:xfrm>
          <a:noFill/>
        </p:spPr>
      </p:pic>
      <p:pic>
        <p:nvPicPr>
          <p:cNvPr id="6" name="Εικόνα 6" descr="Εικόνα που περιέχει τούρτα, εσωτερικός χώρος, γενέθλια, παιχνίδι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48AA2BC1-D42C-C4EE-7677-C136F25BA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431" y="2537847"/>
            <a:ext cx="3625563" cy="3408030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6BE2CEF2-B178-0EB8-C3DC-15DF493345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69E0EF-6BDE-4A3A-A18D-10B1C4B03C37}" type="datetime1">
              <a:rPr lang="en-US" smtClean="0"/>
              <a:pPr>
                <a:spcAft>
                  <a:spcPts val="600"/>
                </a:spcAft>
              </a:pPr>
              <a:t>4/27/2023</a:t>
            </a:fld>
            <a:endParaRPr lang="en-US"/>
          </a:p>
        </p:txBody>
      </p:sp>
      <p:pic>
        <p:nvPicPr>
          <p:cNvPr id="8" name="Εικόνα 5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33426CD6-37B3-F3FC-C33A-0728F3329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sp>
        <p:nvSpPr>
          <p:cNvPr id="12" name="Τίτλος 1">
            <a:extLst>
              <a:ext uri="{FF2B5EF4-FFF2-40B4-BE49-F238E27FC236}">
                <a16:creationId xmlns:a16="http://schemas.microsoft.com/office/drawing/2014/main" xmlns="" id="{7BC9CC0B-8A13-C958-EFE3-0A9959ABCDC6}"/>
              </a:ext>
            </a:extLst>
          </p:cNvPr>
          <p:cNvSpPr txBox="1">
            <a:spLocks/>
          </p:cNvSpPr>
          <p:nvPr/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Αφορμή έρευνας</a:t>
            </a:r>
          </a:p>
        </p:txBody>
      </p:sp>
    </p:spTree>
    <p:extLst>
      <p:ext uri="{BB962C8B-B14F-4D97-AF65-F5344CB8AC3E}">
        <p14:creationId xmlns:p14="http://schemas.microsoft.com/office/powerpoint/2010/main" val="221413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7" descr="Εικόνα που περιέχει υπαίθριος, αέρα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03019697-5A70-C995-22BD-2B15B06A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" y="3073"/>
            <a:ext cx="12169876" cy="6999338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B6AA6BEB-439E-EBAF-1D17-C1F79995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Πρόβλημα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3166B43B-15CC-2911-741F-97C6F056D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10395545" cy="36776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ο λιγνίτης 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l-GR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το κυρίαρχο καύσιμο για την παραγωγή της ηλεκτρικής ενέργειας </a:t>
            </a:r>
          </a:p>
          <a:p>
            <a:pPr lvl="1"/>
            <a:r>
              <a:rPr lang="el-GR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 επιφέρει καταστροφικές επιπτώσεις στο περιβάλλον και τη δημόσια υγεία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ύξηση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της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κα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ύσης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του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λιγνίτη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στο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20% από 5%</a:t>
            </a:r>
            <a:endParaRPr lang="el-G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  <a:p>
            <a:endParaRPr lang="el-GR" dirty="0"/>
          </a:p>
        </p:txBody>
      </p:sp>
      <p:pic>
        <p:nvPicPr>
          <p:cNvPr id="5" name="Εικόνα 5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583FB9D5-9D0C-D6DA-703B-F7A5A6E11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5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FF4030B-2762-B00B-1371-B7EA96ABF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620" y="1058333"/>
            <a:ext cx="3267919" cy="3813619"/>
          </a:xfrm>
        </p:spPr>
        <p:txBody>
          <a:bodyPr anchor="b">
            <a:normAutofit/>
          </a:bodyPr>
          <a:lstStyle/>
          <a:p>
            <a:r>
              <a:rPr lang="el-GR" sz="3200" dirty="0"/>
              <a:t>Πρόταση</a:t>
            </a:r>
            <a:br>
              <a:rPr lang="el-GR" sz="3200" dirty="0"/>
            </a:br>
            <a:r>
              <a:rPr lang="el-GR" sz="3200" dirty="0"/>
              <a:t/>
            </a:r>
            <a:br>
              <a:rPr lang="el-GR" sz="3200" dirty="0"/>
            </a:br>
            <a:r>
              <a:rPr lang="el-GR" sz="3200" dirty="0"/>
              <a:t>Αφίσα στο </a:t>
            </a:r>
            <a:r>
              <a:rPr lang="el-GR" sz="3100" dirty="0" err="1"/>
              <a:t>PhotoShop</a:t>
            </a:r>
            <a:endParaRPr lang="el-GR" sz="3100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xmlns="" id="{6D3A378B-30F2-677E-ADE3-D9979347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D6B30E0-9469-4623-9AAA-817E6880623B}" type="datetime1">
              <a:rPr lang="en-US" smtClean="0"/>
              <a:pPr>
                <a:spcAft>
                  <a:spcPts val="600"/>
                </a:spcAft>
              </a:pPr>
              <a:t>4/27/2023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9C23378E-16EF-7D77-ECA0-65A9A9CB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xmlns="" id="{EE0CB3F7-D607-DD27-6318-D95A7FBB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E84AC6A-A0EF-437B-BCEE-4772B0214A5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pic>
        <p:nvPicPr>
          <p:cNvPr id="4" name="Εικόνα 4" descr="Εικόνα που περιέχει κείμενο, δρόμος, σκηνή, χορτάρι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075AF3D2-460A-9CC6-3567-2F12503F7B9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897160" y="-2018"/>
            <a:ext cx="9289532" cy="6864692"/>
          </a:xfrm>
          <a:noFill/>
        </p:spPr>
      </p:pic>
      <p:pic>
        <p:nvPicPr>
          <p:cNvPr id="12" name="Εικόνα 5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71D275B8-E2F8-B523-763F-28B2072B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7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5">
            <a:extLst>
              <a:ext uri="{FF2B5EF4-FFF2-40B4-BE49-F238E27FC236}">
                <a16:creationId xmlns:a16="http://schemas.microsoft.com/office/drawing/2014/main" xmlns="" id="{58749FAA-E008-2278-38C8-DD320B605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0B77CC-3A28-6A06-891A-25AC101045DE}"/>
              </a:ext>
            </a:extLst>
          </p:cNvPr>
          <p:cNvSpPr txBox="1"/>
          <p:nvPr/>
        </p:nvSpPr>
        <p:spPr>
          <a:xfrm>
            <a:off x="1072444" y="2779888"/>
            <a:ext cx="5156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 err="1"/>
              <a:t>Φωτοβολταϊκά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Μετατροπή ηλιακής ενέργειας σε ηλεκτρική</a:t>
            </a:r>
          </a:p>
        </p:txBody>
      </p:sp>
      <p:sp>
        <p:nvSpPr>
          <p:cNvPr id="7" name="Τίτλος 1">
            <a:extLst>
              <a:ext uri="{FF2B5EF4-FFF2-40B4-BE49-F238E27FC236}">
                <a16:creationId xmlns:a16="http://schemas.microsoft.com/office/drawing/2014/main" xmlns="" id="{2656AB45-5F1D-1F02-7690-E6A9CF9B4E96}"/>
              </a:ext>
            </a:extLst>
          </p:cNvPr>
          <p:cNvSpPr txBox="1">
            <a:spLocks/>
          </p:cNvSpPr>
          <p:nvPr/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Έρευνα και PowerPoint</a:t>
            </a:r>
          </a:p>
        </p:txBody>
      </p:sp>
      <p:graphicFrame>
        <p:nvGraphicFramePr>
          <p:cNvPr id="10" name="Διάγραμμα 10">
            <a:extLst>
              <a:ext uri="{FF2B5EF4-FFF2-40B4-BE49-F238E27FC236}">
                <a16:creationId xmlns:a16="http://schemas.microsoft.com/office/drawing/2014/main" xmlns="" id="{C4DB4632-9F57-B730-8125-684C89F7B6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0610759"/>
              </p:ext>
            </p:extLst>
          </p:nvPr>
        </p:nvGraphicFramePr>
        <p:xfrm>
          <a:off x="6335889" y="1713089"/>
          <a:ext cx="5743222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6921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5">
            <a:extLst>
              <a:ext uri="{FF2B5EF4-FFF2-40B4-BE49-F238E27FC236}">
                <a16:creationId xmlns:a16="http://schemas.microsoft.com/office/drawing/2014/main" xmlns="" id="{8D3B6FE5-B599-12C1-E925-D0341C58D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pic>
        <p:nvPicPr>
          <p:cNvPr id="4" name="Εικόνα 4" descr="Εικόνα που περιέχει ουρανός, υπαίθριος, πύργος, στέγη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9C05D074-B053-536A-C758-354F96B31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268" y="150428"/>
            <a:ext cx="6581956" cy="6442125"/>
          </a:xfrm>
          <a:prstGeom prst="rect">
            <a:avLst/>
          </a:prstGeom>
        </p:spPr>
      </p:pic>
      <p:pic>
        <p:nvPicPr>
          <p:cNvPr id="5" name="Εικόνα 5" descr="Εικόνα που περιέχει κτίριο, υπαίθριος, έδαφος, τούβλ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9B5786F6-0FC7-35B8-6A9F-456076AA7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909" y="3198426"/>
            <a:ext cx="5172973" cy="3394128"/>
          </a:xfrm>
          <a:prstGeom prst="rect">
            <a:avLst/>
          </a:prstGeom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xmlns="" id="{D5F9C88B-7DDD-04F6-DECE-225BAB81742D}"/>
              </a:ext>
            </a:extLst>
          </p:cNvPr>
          <p:cNvSpPr txBox="1">
            <a:spLocks/>
          </p:cNvSpPr>
          <p:nvPr/>
        </p:nvSpPr>
        <p:spPr>
          <a:xfrm>
            <a:off x="754441" y="1825687"/>
            <a:ext cx="4056788" cy="348547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Φάρος Επανομής</a:t>
            </a:r>
          </a:p>
        </p:txBody>
      </p:sp>
    </p:spTree>
    <p:extLst>
      <p:ext uri="{BB962C8B-B14F-4D97-AF65-F5344CB8AC3E}">
        <p14:creationId xmlns:p14="http://schemas.microsoft.com/office/powerpoint/2010/main" val="24368431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εσωτερικό, ποτό, αλκοόλ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64CDF934-A370-F5BF-C142-7337C6A16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60000"/>
          </a:blip>
          <a:srcRect t="11638" b="3775"/>
          <a:stretch/>
        </p:blipFill>
        <p:spPr>
          <a:xfrm>
            <a:off x="20" y="10"/>
            <a:ext cx="12191980" cy="6857989"/>
          </a:xfrm>
          <a:noFill/>
        </p:spPr>
      </p:pic>
      <p:sp>
        <p:nvSpPr>
          <p:cNvPr id="6" name="Τίτλος 1">
            <a:extLst>
              <a:ext uri="{FF2B5EF4-FFF2-40B4-BE49-F238E27FC236}">
                <a16:creationId xmlns:a16="http://schemas.microsoft.com/office/drawing/2014/main" xmlns="" id="{911ABF3C-24B2-F83D-DFCE-4167DDD5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3000"/>
            <a:ext cx="5345502" cy="1257300"/>
          </a:xfrm>
        </p:spPr>
        <p:txBody>
          <a:bodyPr anchor="ctr">
            <a:normAutofit/>
          </a:bodyPr>
          <a:lstStyle/>
          <a:p>
            <a:r>
              <a:rPr lang="el-GR" sz="4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Η λάμπα που καίει από το 1901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3E535F73-B955-85FB-0331-EE9FD753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2648444"/>
            <a:ext cx="9299275" cy="4058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Τ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κα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λοκ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αίρι του 1901 ένας επιχειρηματίας του Λίβερμορ της Καλιφόρνια, δώρισε στην πυροσβεστική υπηρεσία της περιοχής μία ηλεκτρική λάμπα άνθρακα</a:t>
            </a:r>
            <a:endParaRPr lang="el-GR" sz="3600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CF9CF7A-52D1-4237-B832-A6951EF53FD7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4/27/2023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Εικόνα 5">
            <a:extLst>
              <a:ext uri="{FF2B5EF4-FFF2-40B4-BE49-F238E27FC236}">
                <a16:creationId xmlns:a16="http://schemas.microsoft.com/office/drawing/2014/main" xmlns="" id="{FFEB9382-2AD1-6F2D-DD56-A7CBD52D0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5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εσωτερικό, ποτό, αλκοόλ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64CDF934-A370-F5BF-C142-7337C6A16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60000"/>
          </a:blip>
          <a:srcRect t="11638" b="3775"/>
          <a:stretch/>
        </p:blipFill>
        <p:spPr>
          <a:xfrm>
            <a:off x="20" y="10"/>
            <a:ext cx="12191980" cy="6857989"/>
          </a:xfrm>
          <a:noFill/>
        </p:spPr>
      </p:pic>
      <p:sp>
        <p:nvSpPr>
          <p:cNvPr id="6" name="Τίτλος 1">
            <a:extLst>
              <a:ext uri="{FF2B5EF4-FFF2-40B4-BE49-F238E27FC236}">
                <a16:creationId xmlns:a16="http://schemas.microsoft.com/office/drawing/2014/main" xmlns="" id="{911ABF3C-24B2-F83D-DFCE-4167DDD5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3000"/>
            <a:ext cx="5345502" cy="1257300"/>
          </a:xfrm>
        </p:spPr>
        <p:txBody>
          <a:bodyPr anchor="ctr">
            <a:normAutofit/>
          </a:bodyPr>
          <a:lstStyle/>
          <a:p>
            <a:r>
              <a:rPr lang="el-GR" sz="4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Η λάμπα που καίει από το 1901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3E535F73-B955-85FB-0331-EE9FD753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2648444"/>
            <a:ext cx="8508522" cy="4058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κα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ίει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γι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 122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χρόνι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α,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έχοντ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ας «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ξεκουρ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στεί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»  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μόλις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7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ημέρες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. </a:t>
            </a:r>
            <a:endParaRPr lang="el-GR" sz="3200" dirty="0">
              <a:latin typeface="Calibri"/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Αντόλφ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Κα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ϊγέτ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endParaRPr lang="el-GR" sz="3200" dirty="0">
              <a:latin typeface="Calibri"/>
              <a:ea typeface="+mn-lt"/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Shelby Electric Company</a:t>
            </a:r>
            <a:endParaRPr lang="el-GR" sz="3200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CF9CF7A-52D1-4237-B832-A6951EF53FD7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4/27/2023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xmlns="" id="{1708E09F-170D-14D7-B0A7-90CEA3BF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Εικόνα 5">
            <a:extLst>
              <a:ext uri="{FF2B5EF4-FFF2-40B4-BE49-F238E27FC236}">
                <a16:creationId xmlns:a16="http://schemas.microsoft.com/office/drawing/2014/main" xmlns="" id="{FFEB9382-2AD1-6F2D-DD56-A7CBD52D0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736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εσωτερικό, τραπέζι εργασία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28E6D5FD-CB83-D98E-F6AE-8EFC94C087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60000"/>
          </a:blip>
          <a:srcRect l="5778"/>
          <a:stretch/>
        </p:blipFill>
        <p:spPr>
          <a:xfrm>
            <a:off x="20" y="10"/>
            <a:ext cx="12191980" cy="6857989"/>
          </a:xfrm>
          <a:noFill/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3E535F73-B955-85FB-0331-EE9FD753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302" y="1883433"/>
            <a:ext cx="5779698" cy="450730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Δε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 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συνέφερε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την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οικονομί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α!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 </a:t>
            </a:r>
            <a:endParaRPr lang="el-GR" sz="2800" b="1" dirty="0">
              <a:latin typeface="Calibri"/>
              <a:ea typeface="+mn-lt"/>
              <a:cs typeface="+mn-lt"/>
            </a:endParaRPr>
          </a:p>
          <a:p>
            <a:pPr marL="0" indent="0">
              <a:buNone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Το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1924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στη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Γενεύη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οι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ετ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lt"/>
                <a:cs typeface="+mn-lt"/>
              </a:rPr>
              <a:t>αιρείες παραγωγής λαμπτήρων αποφάσισαν να δημιουργήσουν ένα καρτέλ και καθόριζαν την μικρή διάρκεια ζωής των λαμπτήρων.</a:t>
            </a:r>
            <a:endParaRPr lang="el-GR" sz="2800" b="1" dirty="0">
              <a:latin typeface="Calibri"/>
              <a:ea typeface="+mn-lt"/>
              <a:cs typeface="+mn-lt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C148CC4-EC19-4838-B858-74AAFA5B7351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4/27/2023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xmlns="" id="{1708E09F-170D-14D7-B0A7-90CEA3BF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FCE71FB6-194D-45DD-EFB8-ED35A73F0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sp>
        <p:nvSpPr>
          <p:cNvPr id="8" name="Τίτλος 1">
            <a:extLst>
              <a:ext uri="{FF2B5EF4-FFF2-40B4-BE49-F238E27FC236}">
                <a16:creationId xmlns:a16="http://schemas.microsoft.com/office/drawing/2014/main" xmlns="" id="{DAD40C89-9782-DFA6-F1F7-8C2BE4D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3000"/>
            <a:ext cx="5345502" cy="1257300"/>
          </a:xfrm>
        </p:spPr>
        <p:txBody>
          <a:bodyPr anchor="ctr">
            <a:normAutofit fontScale="90000"/>
          </a:bodyPr>
          <a:lstStyle/>
          <a:p>
            <a:r>
              <a:rPr lang="el-GR" sz="4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Γιατί δεν κυκλοφόρησε στην αγορά;;;</a:t>
            </a:r>
            <a:endParaRPr lang="el-G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17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>
            <a:extLst>
              <a:ext uri="{FF2B5EF4-FFF2-40B4-BE49-F238E27FC236}">
                <a16:creationId xmlns:a16="http://schemas.microsoft.com/office/drawing/2014/main" xmlns="" id="{64F45341-27AB-D3E0-00E7-965DB50C7B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24999"/>
          <a:stretch/>
        </p:blipFill>
        <p:spPr>
          <a:xfrm>
            <a:off x="20" y="10"/>
            <a:ext cx="12191979" cy="6857989"/>
          </a:xfrm>
          <a:prstGeom prst="rect">
            <a:avLst/>
          </a:prstGeom>
          <a:noFill/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F4360D1-A7EC-E067-4019-1B0D32A91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791" y="739101"/>
            <a:ext cx="4213437" cy="1772279"/>
          </a:xfrm>
        </p:spPr>
        <p:txBody>
          <a:bodyPr>
            <a:normAutofit/>
          </a:bodyPr>
          <a:lstStyle/>
          <a:p>
            <a:r>
              <a:rPr lang="el-GR" dirty="0"/>
              <a:t>Συνάντηση με επαγγελματίες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xmlns="" id="{6D3A378B-30F2-677E-ADE3-D9979347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03EF2D64-A437-4F44-865B-343EF1814867}" type="datetime1">
              <a:rPr lang="en-US" smtClean="0"/>
              <a:pPr>
                <a:spcAft>
                  <a:spcPts val="600"/>
                </a:spcAft>
              </a:pPr>
              <a:t>4/27/2023</a:t>
            </a:fld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FE35E9C0-4357-97D4-40E4-6581176C2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517F85-9914-E676-D553-6A006CA70097}"/>
              </a:ext>
            </a:extLst>
          </p:cNvPr>
          <p:cNvSpPr txBox="1"/>
          <p:nvPr/>
        </p:nvSpPr>
        <p:spPr>
          <a:xfrm>
            <a:off x="1782095" y="2949677"/>
            <a:ext cx="973730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/>
              <a:buChar char="ü"/>
            </a:pPr>
            <a:r>
              <a:rPr lang="el-GR" sz="2800" dirty="0">
                <a:latin typeface="Calibri"/>
                <a:cs typeface="Calibri"/>
              </a:rPr>
              <a:t>Χονδρούλη Ευαγγελία - περιβαλλοντολόγος</a:t>
            </a:r>
            <a:endParaRPr lang="el-GR" dirty="0">
              <a:latin typeface="Calibri"/>
              <a:cs typeface="Calibri"/>
            </a:endParaRPr>
          </a:p>
          <a:p>
            <a:pPr marL="457200" indent="-457200">
              <a:buFont typeface="Wingdings"/>
              <a:buChar char="v"/>
            </a:pPr>
            <a:endParaRPr lang="el-GR" sz="2800" dirty="0">
              <a:latin typeface="Calibri"/>
              <a:cs typeface="Calibri"/>
            </a:endParaRPr>
          </a:p>
          <a:p>
            <a:pPr marL="457200" indent="-457200">
              <a:buFont typeface="Wingdings"/>
              <a:buChar char="ü"/>
            </a:pPr>
            <a:r>
              <a:rPr lang="el-GR" sz="2800" dirty="0">
                <a:latin typeface="Calibri"/>
                <a:cs typeface="Calibri"/>
              </a:rPr>
              <a:t>Μιχάλης </a:t>
            </a:r>
            <a:r>
              <a:rPr lang="el-GR" sz="2800" dirty="0" err="1">
                <a:latin typeface="Calibri"/>
                <a:cs typeface="Calibri"/>
              </a:rPr>
              <a:t>Τσιμπλινίδης</a:t>
            </a:r>
            <a:r>
              <a:rPr lang="el-GR" sz="2800" dirty="0">
                <a:latin typeface="Calibri"/>
                <a:cs typeface="Calibri"/>
              </a:rPr>
              <a:t> - μηχανολόγος μηχανικός ΚΛΙΜΑΜΗΧΑΝΙΚΗ</a:t>
            </a:r>
          </a:p>
        </p:txBody>
      </p:sp>
    </p:spTree>
    <p:extLst>
      <p:ext uri="{BB962C8B-B14F-4D97-AF65-F5344CB8AC3E}">
        <p14:creationId xmlns:p14="http://schemas.microsoft.com/office/powerpoint/2010/main" val="346017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8" descr="Εικόνα που περιέχει κείμενο, εσωτερικ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37216F0D-AC04-6F05-AFF0-C83152B57B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76" r="5923"/>
          <a:stretch/>
        </p:blipFill>
        <p:spPr>
          <a:xfrm>
            <a:off x="6670790" y="69190"/>
            <a:ext cx="5119291" cy="3539612"/>
          </a:xfrm>
          <a:prstGeom prst="rect">
            <a:avLst/>
          </a:prstGeom>
          <a:noFill/>
        </p:spPr>
      </p:pic>
      <p:pic>
        <p:nvPicPr>
          <p:cNvPr id="6" name="Εικόνα 6" descr="Εικόνα που περιέχει κείμενο, εσωτερικό, υπολογιστής, γραφεί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E7E8BCE2-B3F6-58EF-5FAD-6F52B1F768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56" r="-2" b="30341"/>
          <a:stretch/>
        </p:blipFill>
        <p:spPr>
          <a:xfrm>
            <a:off x="1406063" y="69190"/>
            <a:ext cx="4943109" cy="3539612"/>
          </a:xfrm>
          <a:prstGeom prst="rect">
            <a:avLst/>
          </a:prstGeom>
          <a:noFill/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587EF89-FF33-4A2D-A35D-F098BCB2D1D3}" type="datetime1">
              <a:rPr lang="en-US" smtClean="0"/>
              <a:pPr>
                <a:spcAft>
                  <a:spcPts val="600"/>
                </a:spcAft>
              </a:pPr>
              <a:t>4/27/2023</a:t>
            </a:fld>
            <a:endParaRPr lang="en-US"/>
          </a:p>
        </p:txBody>
      </p:sp>
      <p:pic>
        <p:nvPicPr>
          <p:cNvPr id="10" name="Εικόνα 5">
            <a:extLst>
              <a:ext uri="{FF2B5EF4-FFF2-40B4-BE49-F238E27FC236}">
                <a16:creationId xmlns:a16="http://schemas.microsoft.com/office/drawing/2014/main" xmlns="" id="{EF312915-6F0B-1FAC-4A19-ED769595B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pic>
        <p:nvPicPr>
          <p:cNvPr id="14" name="Εικόνα 14" descr="Εικόνα που περιέχει κείμενο, οροφή, εσωτερικός χώρος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23CA8B6B-4D91-38BC-C38F-897492633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11" y="3742414"/>
            <a:ext cx="5029200" cy="3112617"/>
          </a:xfrm>
          <a:prstGeom prst="rect">
            <a:avLst/>
          </a:prstGeom>
        </p:spPr>
      </p:pic>
      <p:pic>
        <p:nvPicPr>
          <p:cNvPr id="15" name="Εικόνα 15" descr="Εικόνα που περιέχει κείμενο, εσωτερικός χώρος, δάπεδο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B4D5F523-69BF-48FD-500B-0B5B465ACC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3178" y="3745288"/>
            <a:ext cx="5480754" cy="310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30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A4D18CE7-DCCD-AFAD-3862-36370E672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Συζήτηση με ειδικούς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540FB3F2-644A-2C99-083B-B92584DC5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ü"/>
            </a:pPr>
            <a:r>
              <a:rPr lang="el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Μέγεθος ηλιακών πάνελ</a:t>
            </a:r>
            <a:endParaRPr lang="el-G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l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Μέγεθος μπαταρίας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l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Όλο τον χρόνο ή μόνο το καλοκαίρι;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l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Είναι ωφέλιμο και βιώσιμο;</a:t>
            </a:r>
          </a:p>
          <a:p>
            <a:endParaRPr lang="el-GR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Εικόνα 5">
            <a:extLst>
              <a:ext uri="{FF2B5EF4-FFF2-40B4-BE49-F238E27FC236}">
                <a16:creationId xmlns:a16="http://schemas.microsoft.com/office/drawing/2014/main" xmlns="" id="{272CE18D-7B14-CBBB-E065-59A8665D9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71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217F6C5F-5C99-6CEA-7BBE-433BFBADD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pic>
        <p:nvPicPr>
          <p:cNvPr id="5" name="Εικόνα 5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05541FC8-17A7-1970-3AF3-11A6041C7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179" y="562640"/>
            <a:ext cx="9544755" cy="594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01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FCA0683D-A156-9F7D-562D-1CE540096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30431" y="3136613"/>
            <a:ext cx="6731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00FF"/>
                </a:solidFill>
                <a:hlinkClick r:id="rId4"/>
              </a:rPr>
              <a:t>Βίντεο</a:t>
            </a:r>
            <a:r>
              <a:rPr lang="en-US" sz="3200" b="1" dirty="0" smtClean="0">
                <a:solidFill>
                  <a:srgbClr val="0000FF"/>
                </a:solidFill>
                <a:hlinkClick r:id="rId4"/>
              </a:rPr>
              <a:t> σ</a:t>
            </a:r>
            <a:r>
              <a:rPr lang="el-GR" sz="3200" b="1" dirty="0" smtClean="0">
                <a:solidFill>
                  <a:srgbClr val="0000FF"/>
                </a:solidFill>
                <a:hlinkClick r:id="rId4"/>
              </a:rPr>
              <a:t>το</a:t>
            </a:r>
            <a:r>
              <a:rPr lang="en-US" sz="3200" b="1" dirty="0" smtClean="0">
                <a:solidFill>
                  <a:srgbClr val="0000FF"/>
                </a:solidFill>
                <a:hlinkClick r:id="rId4"/>
              </a:rPr>
              <a:t> windows movie maker</a:t>
            </a:r>
            <a:endParaRPr lang="el-GR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10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3BC15251-A564-E01A-A224-B11B362A8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1" y="-188343"/>
            <a:ext cx="12203500" cy="704778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217F6C5F-5C99-6CEA-7BBE-433BFBADD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5" y="4916"/>
            <a:ext cx="1247161" cy="1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94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559</Words>
  <Application>Microsoft Office PowerPoint</Application>
  <PresentationFormat>Προσαρμογή</PresentationFormat>
  <Paragraphs>79</Paragraphs>
  <Slides>15</Slides>
  <Notes>15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SwellVTI</vt:lpstr>
      <vt:lpstr>«Χρήση φωτοβολταϊκών πάνελ για δημόσιο φωτισμό – μία πρόταση για το μέλλον της βιώσιμης ενέργειας»</vt:lpstr>
      <vt:lpstr>Παρουσίαση του PowerPoint</vt:lpstr>
      <vt:lpstr>Πρόβλημα</vt:lpstr>
      <vt:lpstr>Πρόταση  Αφίσα στο PhotoShop</vt:lpstr>
      <vt:lpstr>Παρουσίαση του PowerPoint</vt:lpstr>
      <vt:lpstr>Παρουσίαση του PowerPoint</vt:lpstr>
      <vt:lpstr>Η λάμπα που καίει από το 1901</vt:lpstr>
      <vt:lpstr>Η λάμπα που καίει από το 1901</vt:lpstr>
      <vt:lpstr>Γιατί δεν κυκλοφόρησε στην αγορά;;;</vt:lpstr>
      <vt:lpstr>Συνάντηση με επαγγελματίες</vt:lpstr>
      <vt:lpstr>Παρουσίαση του PowerPoint</vt:lpstr>
      <vt:lpstr>Συζήτηση με ειδικούς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/>
  <cp:lastModifiedBy>Eftychia Iliadou</cp:lastModifiedBy>
  <cp:revision>417</cp:revision>
  <dcterms:created xsi:type="dcterms:W3CDTF">2023-03-08T18:04:21Z</dcterms:created>
  <dcterms:modified xsi:type="dcterms:W3CDTF">2023-04-27T09:37:56Z</dcterms:modified>
</cp:coreProperties>
</file>