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6" r:id="rId1"/>
    <p:sldMasterId id="2147483685" r:id="rId2"/>
  </p:sldMasterIdLst>
  <p:notesMasterIdLst>
    <p:notesMasterId r:id="rId22"/>
  </p:notesMasterIdLst>
  <p:sldIdLst>
    <p:sldId id="256" r:id="rId3"/>
    <p:sldId id="273" r:id="rId4"/>
    <p:sldId id="258" r:id="rId5"/>
    <p:sldId id="259" r:id="rId6"/>
    <p:sldId id="300" r:id="rId7"/>
    <p:sldId id="315" r:id="rId8"/>
    <p:sldId id="297" r:id="rId9"/>
    <p:sldId id="264" r:id="rId10"/>
    <p:sldId id="304" r:id="rId11"/>
    <p:sldId id="302" r:id="rId12"/>
    <p:sldId id="314" r:id="rId13"/>
    <p:sldId id="306" r:id="rId14"/>
    <p:sldId id="305" r:id="rId15"/>
    <p:sldId id="310" r:id="rId16"/>
    <p:sldId id="301" r:id="rId17"/>
    <p:sldId id="312" r:id="rId18"/>
    <p:sldId id="283" r:id="rId19"/>
    <p:sldId id="316" r:id="rId20"/>
    <p:sldId id="284" r:id="rId2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786E33-6E4B-9FAE-7502-A2EB25842FBF}" v="1125" dt="2023-04-10T23:31:01.936"/>
    <p1510:client id="{2F09FF96-22DF-143B-8CC6-7485B16DD17F}" v="953" dt="2020-05-06T18:34:23.596"/>
    <p1510:client id="{845F5DCC-EF50-5EA3-6124-D14DF4655372}" v="283" dt="2023-04-24T10:00:53.301"/>
    <p1510:client id="{9ACF721E-1944-FBDA-311B-B23F14D2C67D}" v="1358" dt="2020-05-06T20:54:14.705"/>
    <p1510:client id="{CBCC2B8C-0E28-943B-BCD4-0C1BFE160F04}" v="2" dt="2020-05-06T20:59:17.7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5922" autoAdjust="0"/>
  </p:normalViewPr>
  <p:slideViewPr>
    <p:cSldViewPr snapToGrid="0">
      <p:cViewPr>
        <p:scale>
          <a:sx n="40" d="100"/>
          <a:sy n="40" d="100"/>
        </p:scale>
        <p:origin x="-250"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64AB17-61A0-4785-B515-7CAF4D4E468C}" type="datetimeFigureOut">
              <a:rPr lang="el-GR"/>
              <a:t>27/4/2023</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554B25-D9AE-4CAB-9658-82B422E0B082}" type="slidenum">
              <a:rPr lang="el-GR"/>
              <a:t>‹#›</a:t>
            </a:fld>
            <a:endParaRPr lang="el-GR"/>
          </a:p>
        </p:txBody>
      </p:sp>
    </p:spTree>
    <p:extLst>
      <p:ext uri="{BB962C8B-B14F-4D97-AF65-F5344CB8AC3E}">
        <p14:creationId xmlns:p14="http://schemas.microsoft.com/office/powerpoint/2010/main" val="4062737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Καλησπέρα</a:t>
            </a:r>
            <a:r>
              <a:rPr lang="el-GR" sz="1200" kern="1200" dirty="0">
                <a:solidFill>
                  <a:schemeClr val="tx1"/>
                </a:solidFill>
                <a:effectLst/>
                <a:latin typeface="+mn-lt"/>
                <a:ea typeface="+mn-ea"/>
                <a:cs typeface="+mn-cs"/>
              </a:rPr>
              <a:t> σας, είμαστε οι μαθητές </a:t>
            </a:r>
            <a:r>
              <a:rPr lang="el-GR" dirty="0"/>
              <a:t>της έκτης τάξης</a:t>
            </a:r>
            <a:r>
              <a:rPr lang="el-GR" sz="1200" kern="1200" dirty="0">
                <a:solidFill>
                  <a:schemeClr val="tx1"/>
                </a:solidFill>
                <a:effectLst/>
                <a:latin typeface="+mn-lt"/>
                <a:ea typeface="+mn-ea"/>
                <a:cs typeface="+mn-cs"/>
              </a:rPr>
              <a:t> των Προτύπων</a:t>
            </a:r>
            <a:r>
              <a:rPr lang="en-US" sz="1200" kern="1200" dirty="0">
                <a:solidFill>
                  <a:schemeClr val="tx1"/>
                </a:solidFill>
                <a:effectLst/>
                <a:latin typeface="+mn-lt"/>
                <a:ea typeface="+mn-ea"/>
                <a:cs typeface="+mn-cs"/>
              </a:rPr>
              <a:t> </a:t>
            </a:r>
            <a:r>
              <a:rPr lang="el-GR" sz="1200" kern="1200" dirty="0">
                <a:solidFill>
                  <a:schemeClr val="tx1"/>
                </a:solidFill>
                <a:effectLst/>
                <a:latin typeface="+mn-lt"/>
                <a:ea typeface="+mn-ea"/>
                <a:cs typeface="+mn-cs"/>
              </a:rPr>
              <a:t>Εκπαιδευτηρίων Θεσσαλονίκης και σήμερα θα σας παρουσιάσουμε </a:t>
            </a:r>
            <a:r>
              <a:rPr lang="el-GR" dirty="0"/>
              <a:t>τα αποτελέσματα της έρευνας που πραγματοποιήσαμε και αφορά στην επίδραση των ηλεκτρονικών συσκευών και των </a:t>
            </a:r>
            <a:r>
              <a:rPr lang="el-GR" dirty="0" err="1"/>
              <a:t>social</a:t>
            </a:r>
            <a:r>
              <a:rPr lang="el-GR" dirty="0"/>
              <a:t> </a:t>
            </a:r>
            <a:r>
              <a:rPr lang="el-GR" dirty="0" err="1"/>
              <a:t>media</a:t>
            </a:r>
            <a:r>
              <a:rPr lang="el-GR" dirty="0"/>
              <a:t> σε παιδιά δημοτικού</a:t>
            </a:r>
            <a:endParaRPr lang="el-GR" sz="1200" kern="1200" dirty="0">
              <a:solidFill>
                <a:schemeClr val="tx1"/>
              </a:solidFill>
              <a:effectLst/>
              <a:latin typeface="+mn-lt"/>
              <a:ea typeface="+mn-ea"/>
              <a:cs typeface="+mn-cs"/>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a:t>
            </a:fld>
            <a:endParaRPr lang="el-GR"/>
          </a:p>
        </p:txBody>
      </p:sp>
    </p:spTree>
    <p:extLst>
      <p:ext uri="{BB962C8B-B14F-4D97-AF65-F5344CB8AC3E}">
        <p14:creationId xmlns:p14="http://schemas.microsoft.com/office/powerpoint/2010/main" val="838865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Κάθε χρόνο τιμούμε στο σχολείο </a:t>
            </a:r>
            <a:r>
              <a:rPr lang="el-GR" kern="1200" dirty="0">
                <a:effectLst/>
              </a:rPr>
              <a:t>μας </a:t>
            </a:r>
            <a:r>
              <a:rPr lang="el-GR" dirty="0"/>
              <a:t>την Ημέρα Ασφαλούς Διαδικτύου, συμμετέχοντας σε ανοιχτές συζητήσεις και δράσεις</a:t>
            </a:r>
            <a:r>
              <a:rPr lang="el-GR" kern="1200" dirty="0">
                <a:effectLst/>
              </a:rPr>
              <a:t>. </a:t>
            </a:r>
            <a:r>
              <a:rPr lang="el-GR" dirty="0"/>
              <a:t>Με αφορμή, λοιπόν</a:t>
            </a:r>
            <a:r>
              <a:rPr lang="el-GR" kern="1200" dirty="0">
                <a:effectLst/>
              </a:rPr>
              <a:t>, τις </a:t>
            </a:r>
            <a:r>
              <a:rPr lang="el-GR" dirty="0"/>
              <a:t>συζητήσεις </a:t>
            </a:r>
            <a:r>
              <a:rPr lang="el-GR" kern="1200" dirty="0">
                <a:effectLst/>
              </a:rPr>
              <a:t>μας </a:t>
            </a:r>
            <a:r>
              <a:rPr lang="el-GR" dirty="0"/>
              <a:t>την εβδομάδα 6 έως 10 Φεβρουαρίου αποφασίσαμε να πραγματοποιήσουμε μία έρευνα </a:t>
            </a:r>
            <a:r>
              <a:rPr lang="el-GR" kern="1200" dirty="0">
                <a:effectLst/>
              </a:rPr>
              <a:t>για τις</a:t>
            </a:r>
            <a:r>
              <a:rPr lang="el-GR" kern="1200" baseline="0" dirty="0">
                <a:effectLst/>
              </a:rPr>
              <a:t> </a:t>
            </a:r>
            <a:r>
              <a:rPr lang="el-GR" dirty="0"/>
              <a:t>ηλεκτρονικές συσκευές και τα </a:t>
            </a:r>
            <a:r>
              <a:rPr lang="en-US" dirty="0"/>
              <a:t>social media</a:t>
            </a:r>
            <a:r>
              <a:rPr lang="el-GR" dirty="0"/>
              <a:t> και να ελέγξουμε την επίδραση των παραπάνω στην καθημερινότητα και την ψυχολογία μας</a:t>
            </a:r>
            <a:r>
              <a:rPr lang="el-GR" kern="1200" dirty="0">
                <a:effectLst/>
              </a:rPr>
              <a:t>.</a:t>
            </a:r>
            <a:endParaRPr lang="el-GR" dirty="0"/>
          </a:p>
          <a:p>
            <a:endParaRPr lang="el-GR" dirty="0">
              <a:cs typeface="Calibri" panose="020F0502020204030204"/>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2</a:t>
            </a:fld>
            <a:endParaRPr lang="el-GR"/>
          </a:p>
        </p:txBody>
      </p:sp>
    </p:spTree>
    <p:extLst>
      <p:ext uri="{BB962C8B-B14F-4D97-AF65-F5344CB8AC3E}">
        <p14:creationId xmlns:p14="http://schemas.microsoft.com/office/powerpoint/2010/main" val="4074647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Η </a:t>
            </a:r>
            <a:r>
              <a:rPr lang="en-US" dirty="0" err="1"/>
              <a:t>εξέλιξη</a:t>
            </a:r>
            <a:r>
              <a:rPr lang="en-US" dirty="0"/>
              <a:t> </a:t>
            </a:r>
            <a:r>
              <a:rPr lang="en-US" dirty="0" err="1"/>
              <a:t>της</a:t>
            </a:r>
            <a:r>
              <a:rPr lang="en-US" dirty="0"/>
              <a:t> </a:t>
            </a:r>
            <a:r>
              <a:rPr lang="en-US" dirty="0" err="1"/>
              <a:t>τεχνολογί</a:t>
            </a:r>
            <a:r>
              <a:rPr lang="en-US" dirty="0"/>
              <a:t>ας κα</a:t>
            </a:r>
            <a:r>
              <a:rPr lang="en-US" dirty="0" err="1"/>
              <a:t>τά</a:t>
            </a:r>
            <a:r>
              <a:rPr lang="en-US" dirty="0"/>
              <a:t> </a:t>
            </a:r>
            <a:r>
              <a:rPr lang="en-US" dirty="0" err="1"/>
              <a:t>την</a:t>
            </a:r>
            <a:r>
              <a:rPr lang="en-US" dirty="0"/>
              <a:t> </a:t>
            </a:r>
            <a:r>
              <a:rPr lang="en-US" dirty="0" err="1"/>
              <a:t>τελευτ</a:t>
            </a:r>
            <a:r>
              <a:rPr lang="en-US" dirty="0"/>
              <a:t>αία </a:t>
            </a:r>
            <a:r>
              <a:rPr lang="en-US" dirty="0" err="1"/>
              <a:t>δεκ</a:t>
            </a:r>
            <a:r>
              <a:rPr lang="en-US" dirty="0"/>
              <a:t>απ</a:t>
            </a:r>
            <a:r>
              <a:rPr lang="en-US" dirty="0" err="1"/>
              <a:t>εντ</a:t>
            </a:r>
            <a:r>
              <a:rPr lang="en-US" dirty="0"/>
              <a:t>α</a:t>
            </a:r>
            <a:r>
              <a:rPr lang="en-US" dirty="0" err="1"/>
              <a:t>ετί</a:t>
            </a:r>
            <a:r>
              <a:rPr lang="en-US" dirty="0"/>
              <a:t>α </a:t>
            </a:r>
            <a:r>
              <a:rPr lang="en-US" dirty="0" err="1"/>
              <a:t>έχει</a:t>
            </a:r>
            <a:r>
              <a:rPr lang="en-US" dirty="0"/>
              <a:t> </a:t>
            </a:r>
            <a:r>
              <a:rPr lang="en-US" dirty="0" err="1"/>
              <a:t>φέρει</a:t>
            </a:r>
            <a:r>
              <a:rPr lang="en-US" dirty="0"/>
              <a:t> </a:t>
            </a:r>
            <a:r>
              <a:rPr lang="en-US" dirty="0" err="1"/>
              <a:t>σημ</a:t>
            </a:r>
            <a:r>
              <a:rPr lang="en-US" dirty="0"/>
              <a:t>α</a:t>
            </a:r>
            <a:r>
              <a:rPr lang="en-US" dirty="0" err="1"/>
              <a:t>ντικές</a:t>
            </a:r>
            <a:r>
              <a:rPr lang="en-US" dirty="0"/>
              <a:t> α</a:t>
            </a:r>
            <a:r>
              <a:rPr lang="en-US" dirty="0" err="1"/>
              <a:t>λλ</a:t>
            </a:r>
            <a:r>
              <a:rPr lang="en-US" dirty="0"/>
              <a:t>α</a:t>
            </a:r>
            <a:r>
              <a:rPr lang="en-US" dirty="0" err="1"/>
              <a:t>γές</a:t>
            </a:r>
            <a:r>
              <a:rPr lang="en-US" dirty="0"/>
              <a:t> </a:t>
            </a:r>
            <a:r>
              <a:rPr lang="en-US" dirty="0" err="1"/>
              <a:t>στη</a:t>
            </a:r>
            <a:r>
              <a:rPr lang="en-US" dirty="0"/>
              <a:t> </a:t>
            </a:r>
            <a:r>
              <a:rPr lang="en-US" dirty="0" err="1"/>
              <a:t>χρήση</a:t>
            </a:r>
            <a:r>
              <a:rPr lang="en-US" dirty="0"/>
              <a:t> </a:t>
            </a:r>
            <a:r>
              <a:rPr lang="en-US" dirty="0" err="1"/>
              <a:t>των</a:t>
            </a:r>
            <a:r>
              <a:rPr lang="en-US" dirty="0"/>
              <a:t> </a:t>
            </a:r>
            <a:r>
              <a:rPr lang="en-US" dirty="0" err="1"/>
              <a:t>ηλεκτρονικών</a:t>
            </a:r>
            <a:r>
              <a:rPr lang="en-US" dirty="0"/>
              <a:t> </a:t>
            </a:r>
            <a:r>
              <a:rPr lang="en-US" dirty="0" err="1"/>
              <a:t>συσκευών</a:t>
            </a:r>
            <a:r>
              <a:rPr lang="en-US" dirty="0"/>
              <a:t> από </a:t>
            </a:r>
            <a:r>
              <a:rPr lang="en-US" dirty="0" err="1"/>
              <a:t>το</a:t>
            </a:r>
            <a:r>
              <a:rPr lang="en-US" dirty="0"/>
              <a:t> </a:t>
            </a:r>
            <a:r>
              <a:rPr lang="en-US" dirty="0" err="1"/>
              <a:t>σύγχρονο</a:t>
            </a:r>
            <a:r>
              <a:rPr lang="en-US" dirty="0"/>
              <a:t> </a:t>
            </a:r>
            <a:r>
              <a:rPr lang="en-US" dirty="0" err="1"/>
              <a:t>άνθρω</a:t>
            </a:r>
            <a:r>
              <a:rPr lang="en-US" dirty="0"/>
              <a:t>πο. Τα </a:t>
            </a:r>
            <a:r>
              <a:rPr lang="en-US" dirty="0" err="1"/>
              <a:t>μικρά</a:t>
            </a:r>
            <a:r>
              <a:rPr lang="en-US" dirty="0"/>
              <a:t> πα</a:t>
            </a:r>
            <a:r>
              <a:rPr lang="en-US" dirty="0" err="1"/>
              <a:t>ιδιά</a:t>
            </a:r>
            <a:r>
              <a:rPr lang="en-US" dirty="0"/>
              <a:t> </a:t>
            </a:r>
            <a:r>
              <a:rPr lang="en-US" dirty="0" err="1"/>
              <a:t>γεννιούντ</a:t>
            </a:r>
            <a:r>
              <a:rPr lang="en-US" dirty="0"/>
              <a:t>αι </a:t>
            </a:r>
            <a:r>
              <a:rPr lang="en-US" dirty="0" err="1"/>
              <a:t>σε</a:t>
            </a:r>
            <a:r>
              <a:rPr lang="en-US" dirty="0"/>
              <a:t> </a:t>
            </a:r>
            <a:r>
              <a:rPr lang="en-US" dirty="0" err="1"/>
              <a:t>έν</a:t>
            </a:r>
            <a:r>
              <a:rPr lang="en-US" dirty="0"/>
              <a:t>αν </a:t>
            </a:r>
            <a:r>
              <a:rPr lang="en-US" dirty="0" err="1"/>
              <a:t>ψηφι</a:t>
            </a:r>
            <a:r>
              <a:rPr lang="en-US" dirty="0"/>
              <a:t>α</a:t>
            </a:r>
            <a:r>
              <a:rPr lang="en-US" dirty="0" err="1"/>
              <a:t>κό</a:t>
            </a:r>
            <a:r>
              <a:rPr lang="en-US" dirty="0"/>
              <a:t> </a:t>
            </a:r>
            <a:r>
              <a:rPr lang="en-US" dirty="0" err="1"/>
              <a:t>κόσμο</a:t>
            </a:r>
            <a:r>
              <a:rPr lang="en-US" dirty="0"/>
              <a:t>, όπ</a:t>
            </a:r>
            <a:r>
              <a:rPr lang="en-US" dirty="0" err="1"/>
              <a:t>ου</a:t>
            </a:r>
            <a:r>
              <a:rPr lang="en-US" dirty="0"/>
              <a:t> τα </a:t>
            </a:r>
            <a:r>
              <a:rPr lang="en-US" dirty="0" err="1"/>
              <a:t>ψηφι</a:t>
            </a:r>
            <a:r>
              <a:rPr lang="en-US" dirty="0"/>
              <a:t>α</a:t>
            </a:r>
            <a:r>
              <a:rPr lang="en-US" dirty="0" err="1"/>
              <a:t>κά</a:t>
            </a:r>
            <a:r>
              <a:rPr lang="en-US" dirty="0"/>
              <a:t> </a:t>
            </a:r>
            <a:r>
              <a:rPr lang="en-US" dirty="0" err="1"/>
              <a:t>μέσ</a:t>
            </a:r>
            <a:r>
              <a:rPr lang="en-US" dirty="0"/>
              <a:t>α </a:t>
            </a:r>
            <a:r>
              <a:rPr lang="en-US" dirty="0" err="1"/>
              <a:t>είν</a:t>
            </a:r>
            <a:r>
              <a:rPr lang="en-US" dirty="0"/>
              <a:t>αι απ</a:t>
            </a:r>
            <a:r>
              <a:rPr lang="en-US" dirty="0" err="1"/>
              <a:t>λά</a:t>
            </a:r>
            <a:r>
              <a:rPr lang="en-US" dirty="0"/>
              <a:t> </a:t>
            </a:r>
            <a:r>
              <a:rPr lang="en-US" dirty="0" err="1"/>
              <a:t>μέσ</a:t>
            </a:r>
            <a:r>
              <a:rPr lang="en-US" dirty="0"/>
              <a:t>α </a:t>
            </a:r>
            <a:r>
              <a:rPr lang="en-US" dirty="0" err="1"/>
              <a:t>στις</a:t>
            </a:r>
            <a:r>
              <a:rPr lang="en-US" dirty="0"/>
              <a:t> </a:t>
            </a:r>
            <a:r>
              <a:rPr lang="en-US" dirty="0" err="1"/>
              <a:t>ζωές</a:t>
            </a:r>
            <a:r>
              <a:rPr lang="en-US" dirty="0"/>
              <a:t> </a:t>
            </a:r>
            <a:r>
              <a:rPr lang="en-US" dirty="0" err="1"/>
              <a:t>τους</a:t>
            </a:r>
            <a:r>
              <a:rPr lang="en-US" dirty="0"/>
              <a:t>, </a:t>
            </a:r>
            <a:r>
              <a:rPr lang="en-US" dirty="0" err="1"/>
              <a:t>ως</a:t>
            </a:r>
            <a:r>
              <a:rPr lang="en-US" dirty="0"/>
              <a:t> </a:t>
            </a:r>
            <a:r>
              <a:rPr lang="en-US" dirty="0" err="1"/>
              <a:t>φυσικό</a:t>
            </a:r>
            <a:r>
              <a:rPr lang="en-US" dirty="0"/>
              <a:t> </a:t>
            </a:r>
            <a:r>
              <a:rPr lang="en-US" dirty="0" err="1"/>
              <a:t>μέρος</a:t>
            </a:r>
            <a:r>
              <a:rPr lang="en-US" dirty="0"/>
              <a:t> </a:t>
            </a:r>
            <a:r>
              <a:rPr lang="en-US" dirty="0" err="1"/>
              <a:t>της</a:t>
            </a:r>
            <a:r>
              <a:rPr lang="en-US" dirty="0"/>
              <a:t>. </a:t>
            </a:r>
            <a:endParaRPr lang="en-US" dirty="0">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3</a:t>
            </a:fld>
            <a:endParaRPr lang="el-GR"/>
          </a:p>
        </p:txBody>
      </p:sp>
    </p:spTree>
    <p:extLst>
      <p:ext uri="{BB962C8B-B14F-4D97-AF65-F5344CB8AC3E}">
        <p14:creationId xmlns:p14="http://schemas.microsoft.com/office/powerpoint/2010/main" val="1322632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Τα μέσα κοινωνικής δικτύωσης αποτελούν διαδικτυακές εφαρμογές που υποστηρίζουν τη δημιουργία και την ανταλλαγή περιεχομένου. </a:t>
            </a:r>
            <a:r>
              <a:rPr lang="el-GR" kern="1200" dirty="0">
                <a:effectLst/>
              </a:rPr>
              <a:t>Οι </a:t>
            </a:r>
            <a:r>
              <a:rPr lang="el-GR" dirty="0"/>
              <a:t>άνθρωποι στα </a:t>
            </a:r>
            <a:r>
              <a:rPr lang="el-GR" dirty="0" err="1"/>
              <a:t>social</a:t>
            </a:r>
            <a:r>
              <a:rPr lang="el-GR" dirty="0"/>
              <a:t> </a:t>
            </a:r>
            <a:r>
              <a:rPr lang="el-GR" dirty="0" err="1"/>
              <a:t>media</a:t>
            </a:r>
            <a:r>
              <a:rPr lang="el-GR" dirty="0"/>
              <a:t> μιλούν, συμμετέχουν, μοιράζονται ενώ παράλληλα μέσα από την χρήση τους ενθαρρύνονται η συζήτηση</a:t>
            </a:r>
            <a:r>
              <a:rPr lang="el-GR" kern="1200" dirty="0">
                <a:effectLst/>
              </a:rPr>
              <a:t>, </a:t>
            </a:r>
            <a:r>
              <a:rPr lang="el-GR" dirty="0"/>
              <a:t>τα σχόλια</a:t>
            </a:r>
            <a:r>
              <a:rPr lang="el-GR" kern="1200" dirty="0">
                <a:effectLst/>
              </a:rPr>
              <a:t>, η </a:t>
            </a:r>
            <a:r>
              <a:rPr lang="el-GR" dirty="0"/>
              <a:t>αλληλεπίδραση και η ανταλλαγή πληροφοριών </a:t>
            </a:r>
            <a:r>
              <a:rPr lang="el-GR" kern="1200" dirty="0">
                <a:effectLst/>
              </a:rPr>
              <a:t>από </a:t>
            </a:r>
            <a:r>
              <a:rPr lang="el-GR" dirty="0"/>
              <a:t>όλα τα μέλη τους. </a:t>
            </a:r>
            <a:endParaRPr lang="en-US" dirty="0"/>
          </a:p>
          <a:p>
            <a:pPr algn="just"/>
            <a:endParaRPr lang="en-US" dirty="0"/>
          </a:p>
        </p:txBody>
      </p:sp>
      <p:sp>
        <p:nvSpPr>
          <p:cNvPr id="4" name="Θέση αριθμού διαφάνειας 3"/>
          <p:cNvSpPr>
            <a:spLocks noGrp="1"/>
          </p:cNvSpPr>
          <p:nvPr>
            <p:ph type="sldNum" sz="quarter" idx="5"/>
          </p:nvPr>
        </p:nvSpPr>
        <p:spPr/>
        <p:txBody>
          <a:bodyPr/>
          <a:lstStyle/>
          <a:p>
            <a:fld id="{6D554B25-D9AE-4CAB-9658-82B422E0B082}" type="slidenum">
              <a:rPr lang="el-GR"/>
              <a:t>4</a:t>
            </a:fld>
            <a:endParaRPr lang="el-GR"/>
          </a:p>
        </p:txBody>
      </p:sp>
    </p:spTree>
    <p:extLst>
      <p:ext uri="{BB962C8B-B14F-4D97-AF65-F5344CB8AC3E}">
        <p14:creationId xmlns:p14="http://schemas.microsoft.com/office/powerpoint/2010/main" val="3993586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Τα Social </a:t>
            </a:r>
            <a:r>
              <a:rPr lang="el-GR" dirty="0" err="1"/>
              <a:t>Media</a:t>
            </a:r>
            <a:r>
              <a:rPr lang="el-GR" dirty="0"/>
              <a:t> ταξινομούνται στις εξής κατηγορίες: </a:t>
            </a:r>
          </a:p>
          <a:p>
            <a:pPr marL="285750" indent="-285750">
              <a:buFont typeface="Arial"/>
              <a:buChar char="•"/>
            </a:pPr>
            <a:r>
              <a:rPr lang="el-GR" dirty="0"/>
              <a:t>συνεργατικά προγράμματα (όπως η </a:t>
            </a:r>
            <a:r>
              <a:rPr lang="el-GR" dirty="0" err="1"/>
              <a:t>Wikipedia</a:t>
            </a:r>
            <a:r>
              <a:rPr lang="el-GR" dirty="0"/>
              <a:t>)</a:t>
            </a:r>
          </a:p>
          <a:p>
            <a:pPr marL="285750" indent="-285750">
              <a:buFont typeface="Arial"/>
              <a:buChar char="•"/>
            </a:pPr>
            <a:r>
              <a:rPr lang="el-GR" dirty="0" err="1"/>
              <a:t>blogs</a:t>
            </a:r>
            <a:r>
              <a:rPr lang="el-GR" dirty="0"/>
              <a:t> </a:t>
            </a:r>
          </a:p>
          <a:p>
            <a:pPr marL="285750" indent="-285750">
              <a:buFont typeface="Arial"/>
              <a:buChar char="•"/>
            </a:pPr>
            <a:r>
              <a:rPr lang="el-GR" dirty="0"/>
              <a:t>κοινότητες περιεχομένου (όπως </a:t>
            </a:r>
            <a:r>
              <a:rPr lang="el-GR" dirty="0" err="1"/>
              <a:t>YouTube</a:t>
            </a:r>
            <a:r>
              <a:rPr lang="el-GR" dirty="0"/>
              <a:t>)</a:t>
            </a:r>
          </a:p>
          <a:p>
            <a:pPr marL="285750" indent="-285750">
              <a:buFont typeface="Arial"/>
              <a:buChar char="•"/>
            </a:pPr>
            <a:r>
              <a:rPr lang="el-GR" dirty="0" err="1"/>
              <a:t>ιστότοποι</a:t>
            </a:r>
            <a:r>
              <a:rPr lang="el-GR" dirty="0"/>
              <a:t> κοινωνικής δικτύωσης (όπως Facebook)</a:t>
            </a:r>
            <a:endParaRPr lang="el-GR" dirty="0">
              <a:cs typeface="Calibri"/>
            </a:endParaRPr>
          </a:p>
          <a:p>
            <a:pPr marL="285750" indent="-285750">
              <a:buFont typeface="Arial"/>
              <a:buChar char="•"/>
            </a:pPr>
            <a:r>
              <a:rPr lang="el-GR" dirty="0"/>
              <a:t>εικονικοί και κοινωνικοί κόσμοι (όπως τα World of </a:t>
            </a:r>
            <a:r>
              <a:rPr lang="el-GR" dirty="0" err="1"/>
              <a:t>Warcraft</a:t>
            </a:r>
            <a:r>
              <a:rPr lang="el-GR" dirty="0"/>
              <a:t> και το </a:t>
            </a:r>
            <a:r>
              <a:rPr lang="el-GR" dirty="0" err="1"/>
              <a:t>Second</a:t>
            </a:r>
            <a:r>
              <a:rPr lang="el-GR" dirty="0"/>
              <a:t> </a:t>
            </a:r>
            <a:r>
              <a:rPr lang="el-GR" dirty="0" err="1"/>
              <a:t>Life</a:t>
            </a:r>
            <a:r>
              <a:rPr lang="el-GR" dirty="0"/>
              <a:t>).</a:t>
            </a:r>
          </a:p>
          <a:p>
            <a:endParaRPr lang="el-GR" dirty="0">
              <a:cs typeface="Calibri"/>
            </a:endParaRPr>
          </a:p>
          <a:p>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5</a:t>
            </a:fld>
            <a:endParaRPr lang="el-GR"/>
          </a:p>
        </p:txBody>
      </p:sp>
    </p:spTree>
    <p:extLst>
      <p:ext uri="{BB962C8B-B14F-4D97-AF65-F5344CB8AC3E}">
        <p14:creationId xmlns:p14="http://schemas.microsoft.com/office/powerpoint/2010/main" val="2492425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Ένας στους τρεις χρήστες του διαδικτύου είναι παιδί. Η χρήση Social </a:t>
            </a:r>
            <a:r>
              <a:rPr lang="el-GR" dirty="0" err="1"/>
              <a:t>Μedia</a:t>
            </a:r>
            <a:r>
              <a:rPr lang="el-GR" dirty="0"/>
              <a:t> είναι μια από τις πιο κοινές δραστηριότητες των σημερινών παιδιών και είναι σε θέση να έχουν αυτή την παρουσία λόγω της ενεργού συμμετοχής των γονέων τους στα κοινωνικά μέσα </a:t>
            </a:r>
            <a:endParaRPr lang="el-GR" dirty="0">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6</a:t>
            </a:fld>
            <a:endParaRPr lang="el-GR"/>
          </a:p>
        </p:txBody>
      </p:sp>
    </p:spTree>
    <p:extLst>
      <p:ext uri="{BB962C8B-B14F-4D97-AF65-F5344CB8AC3E}">
        <p14:creationId xmlns:p14="http://schemas.microsoft.com/office/powerpoint/2010/main" val="3786159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Θέλοντας, λοιπόν, να δούμε σε τι βαθμό χρησιμοποιούνται οι κινητές συσκευές αλλά και τα </a:t>
            </a:r>
            <a:r>
              <a:rPr lang="el-GR" dirty="0" err="1"/>
              <a:t>social</a:t>
            </a:r>
            <a:r>
              <a:rPr lang="el-GR" dirty="0"/>
              <a:t> </a:t>
            </a:r>
            <a:r>
              <a:rPr lang="el-GR" dirty="0" err="1"/>
              <a:t>media</a:t>
            </a:r>
            <a:r>
              <a:rPr lang="el-GR" dirty="0"/>
              <a:t> από μαθητές 9 έως12 ετών, αποφασίσαμε να πραγματοποιήσουμε οι ίδιοι μία έρευνα στο μάθημα της Πληροφορικής. Η έρευνα έγινε με δείγμα 309 μαθητές της Δ΄, Ε΄ και ΣΤ΄ Τάξης του σχολείου μας. Στα παιδιά δόθηκε ένα ερωτηματολόγιο με 14 ερωτήσεις πολλαπλής επιλογής που γράψαμε εμείς. οι απαντήσεις όλων των συμμετεχόντων έπρεπε να δοθούν ανώνυμα και με ειλικρίνεια. Αφού λάβαμε τα απαντημένα ερωτηματολόγια,  μεταφέραμε τις ερωτήσεις στο Excel ώστε να κάνουμε την ανάλυσή μας. Θα σας παρουσιάσουμε κάποια δημογραφικά στατιστικά και τις πιο σημαντικές πληροφορίες που προέκυψαν από την ανάλυση.</a:t>
            </a:r>
          </a:p>
          <a:p>
            <a:pPr algn="just"/>
            <a:endParaRPr lang="el-GR" dirty="0">
              <a:cs typeface="Calibri" panose="020F0502020204030204"/>
            </a:endParaRPr>
          </a:p>
          <a:p>
            <a:endParaRPr lang="el-GR" dirty="0">
              <a:cs typeface="Calibri" panose="020F0502020204030204"/>
            </a:endParaRPr>
          </a:p>
        </p:txBody>
      </p:sp>
      <p:sp>
        <p:nvSpPr>
          <p:cNvPr id="4" name="Θέση αριθμού διαφάνειας 3"/>
          <p:cNvSpPr>
            <a:spLocks noGrp="1"/>
          </p:cNvSpPr>
          <p:nvPr>
            <p:ph type="sldNum" sz="quarter" idx="10"/>
          </p:nvPr>
        </p:nvSpPr>
        <p:spPr/>
        <p:txBody>
          <a:bodyPr/>
          <a:lstStyle/>
          <a:p>
            <a:fld id="{6D554B25-D9AE-4CAB-9658-82B422E0B082}" type="slidenum">
              <a:rPr lang="el-GR" smtClean="0"/>
              <a:t>7</a:t>
            </a:fld>
            <a:endParaRPr lang="el-GR"/>
          </a:p>
        </p:txBody>
      </p:sp>
    </p:spTree>
    <p:extLst>
      <p:ext uri="{BB962C8B-B14F-4D97-AF65-F5344CB8AC3E}">
        <p14:creationId xmlns:p14="http://schemas.microsoft.com/office/powerpoint/2010/main" val="1316651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cs typeface="Calibri"/>
              </a:rPr>
              <a:t>Από τα παιδιά που πήραν μέρος στην έρευνα, το 51% ήταν κορίτσια και το 49% αγόρια. 109 παιδιά ήταν στην Δ τάξη, 103 παιδιά στην Ε τάξη και 97 στην </a:t>
            </a:r>
            <a:r>
              <a:rPr lang="el-GR" dirty="0" err="1">
                <a:cs typeface="Calibri"/>
              </a:rPr>
              <a:t>Στ</a:t>
            </a:r>
            <a:r>
              <a:rPr lang="el-GR" dirty="0">
                <a:cs typeface="Calibri"/>
              </a:rPr>
              <a:t> τάξη</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8</a:t>
            </a:fld>
            <a:endParaRPr lang="el-GR"/>
          </a:p>
        </p:txBody>
      </p:sp>
    </p:spTree>
    <p:extLst>
      <p:ext uri="{BB962C8B-B14F-4D97-AF65-F5344CB8AC3E}">
        <p14:creationId xmlns:p14="http://schemas.microsoft.com/office/powerpoint/2010/main" val="4010363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cs typeface="Calibri"/>
              </a:rPr>
              <a:t>Το 35% των μαθητών χρησιμοποίησαν πρώτη φορά ηλεκτρονική συσκευή στο δημοτικό ενώ το 9% πριν από την ηλικία των τεσσάρων</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9</a:t>
            </a:fld>
            <a:endParaRPr lang="el-GR"/>
          </a:p>
        </p:txBody>
      </p:sp>
    </p:spTree>
    <p:extLst>
      <p:ext uri="{BB962C8B-B14F-4D97-AF65-F5344CB8AC3E}">
        <p14:creationId xmlns:p14="http://schemas.microsoft.com/office/powerpoint/2010/main" val="209776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cs typeface="Calibri"/>
              </a:rPr>
              <a:t>83% των μαθητών ασχολείται με ηλεκτρονικές συσκευές έως και 3 ώρες, ενώ μόνο το 3% δεν ασχολείται καθόλου.</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10</a:t>
            </a:fld>
            <a:endParaRPr lang="el-GR"/>
          </a:p>
        </p:txBody>
      </p:sp>
    </p:spTree>
    <p:extLst>
      <p:ext uri="{BB962C8B-B14F-4D97-AF65-F5344CB8AC3E}">
        <p14:creationId xmlns:p14="http://schemas.microsoft.com/office/powerpoint/2010/main" val="1215414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το 61% των παιδιών διακατέχονται από αρνητικά συναισθήματα όταν τους απαγορεύεται να χρησιμοποιούν τις ηλεκτρονικές  συσκευές τους</a:t>
            </a: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11</a:t>
            </a:fld>
            <a:endParaRPr lang="el-GR"/>
          </a:p>
        </p:txBody>
      </p:sp>
    </p:spTree>
    <p:extLst>
      <p:ext uri="{BB962C8B-B14F-4D97-AF65-F5344CB8AC3E}">
        <p14:creationId xmlns:p14="http://schemas.microsoft.com/office/powerpoint/2010/main" val="1791569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cs typeface="Calibri"/>
              </a:rPr>
              <a:t>Αξίζει να σημειωθεί πως ενώ οι περισσότεροι γονείς με ποσοστό 63% έχουν βάλει προφορικά όρια στα παιδιά τους στη χρήση των ηλεκτρονικών συσκευών, μόνο το 36% έχει εγκαταστήσει πρόγραμμα γονικού ελέγχου στις συσκευές των παιδιών τους.</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12</a:t>
            </a:fld>
            <a:endParaRPr lang="el-GR"/>
          </a:p>
        </p:txBody>
      </p:sp>
    </p:spTree>
    <p:extLst>
      <p:ext uri="{BB962C8B-B14F-4D97-AF65-F5344CB8AC3E}">
        <p14:creationId xmlns:p14="http://schemas.microsoft.com/office/powerpoint/2010/main" val="1209029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cs typeface="Calibri"/>
              </a:rPr>
              <a:t>Από τους 309 μαθητές, το 97% χρησιμοποιεί </a:t>
            </a:r>
            <a:r>
              <a:rPr lang="el-GR" dirty="0" err="1">
                <a:cs typeface="Calibri"/>
              </a:rPr>
              <a:t>social</a:t>
            </a:r>
            <a:r>
              <a:rPr lang="el-GR" dirty="0">
                <a:cs typeface="Calibri"/>
              </a:rPr>
              <a:t> </a:t>
            </a:r>
            <a:r>
              <a:rPr lang="el-GR" dirty="0" err="1">
                <a:cs typeface="Calibri"/>
              </a:rPr>
              <a:t>media</a:t>
            </a:r>
            <a:r>
              <a:rPr lang="el-GR" dirty="0">
                <a:cs typeface="Calibri"/>
              </a:rPr>
              <a:t>. </a:t>
            </a:r>
            <a:r>
              <a:rPr lang="el-GR" dirty="0"/>
              <a:t>Πρώτο έρχεται το </a:t>
            </a:r>
            <a:r>
              <a:rPr lang="el-GR" dirty="0" err="1"/>
              <a:t>youtube</a:t>
            </a:r>
            <a:r>
              <a:rPr lang="el-GR" dirty="0"/>
              <a:t>, ακολουθούν το </a:t>
            </a:r>
            <a:r>
              <a:rPr lang="el-GR" dirty="0" err="1"/>
              <a:t>tiktok</a:t>
            </a:r>
            <a:r>
              <a:rPr lang="el-GR" dirty="0"/>
              <a:t>, </a:t>
            </a:r>
            <a:r>
              <a:rPr lang="el-GR" dirty="0" err="1"/>
              <a:t>to</a:t>
            </a:r>
            <a:r>
              <a:rPr lang="el-GR" dirty="0"/>
              <a:t> </a:t>
            </a:r>
            <a:r>
              <a:rPr lang="el-GR" dirty="0" err="1"/>
              <a:t>instagram</a:t>
            </a:r>
            <a:r>
              <a:rPr lang="el-GR" dirty="0"/>
              <a:t> και το </a:t>
            </a:r>
            <a:r>
              <a:rPr lang="el-GR" dirty="0" err="1"/>
              <a:t>facebook</a:t>
            </a:r>
            <a:endParaRPr lang="el-GR" dirty="0">
              <a:cs typeface="Calibri"/>
            </a:endParaRPr>
          </a:p>
          <a:p>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13</a:t>
            </a:fld>
            <a:endParaRPr lang="el-GR"/>
          </a:p>
        </p:txBody>
      </p:sp>
    </p:spTree>
    <p:extLst>
      <p:ext uri="{BB962C8B-B14F-4D97-AF65-F5344CB8AC3E}">
        <p14:creationId xmlns:p14="http://schemas.microsoft.com/office/powerpoint/2010/main" val="4079210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82% των μαθητών ασχολείται με τα </a:t>
            </a:r>
            <a:r>
              <a:rPr lang="el-GR" dirty="0" err="1"/>
              <a:t>social</a:t>
            </a:r>
            <a:r>
              <a:rPr lang="el-GR" dirty="0"/>
              <a:t> </a:t>
            </a:r>
            <a:r>
              <a:rPr lang="el-GR" dirty="0" err="1"/>
              <a:t>media</a:t>
            </a:r>
            <a:r>
              <a:rPr lang="el-GR" dirty="0"/>
              <a:t> έως και 3 ώρες, ενώ </a:t>
            </a:r>
            <a:r>
              <a:rPr lang="el-GR" dirty="0" err="1"/>
              <a:t>τo</a:t>
            </a:r>
            <a:r>
              <a:rPr lang="el-GR" dirty="0"/>
              <a:t> 16% ασχολείται πάνω από 3 ώρες την ημέρα</a:t>
            </a: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14</a:t>
            </a:fld>
            <a:endParaRPr lang="el-GR"/>
          </a:p>
        </p:txBody>
      </p:sp>
    </p:spTree>
    <p:extLst>
      <p:ext uri="{BB962C8B-B14F-4D97-AF65-F5344CB8AC3E}">
        <p14:creationId xmlns:p14="http://schemas.microsoft.com/office/powerpoint/2010/main" val="2397870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Τα περισσότερα παιδιά της Δ τάξης μπαίνουν στα </a:t>
            </a:r>
            <a:r>
              <a:rPr lang="el-GR" dirty="0" err="1"/>
              <a:t>social</a:t>
            </a:r>
            <a:r>
              <a:rPr lang="el-GR" dirty="0"/>
              <a:t> </a:t>
            </a:r>
            <a:r>
              <a:rPr lang="el-GR" dirty="0" err="1"/>
              <a:t>media</a:t>
            </a:r>
            <a:r>
              <a:rPr lang="el-GR" dirty="0"/>
              <a:t> από τους λογαριασμούς των γονιών τους ενώ Ε και </a:t>
            </a:r>
            <a:r>
              <a:rPr lang="el-GR" dirty="0" err="1"/>
              <a:t>Στ</a:t>
            </a:r>
            <a:r>
              <a:rPr lang="el-GR" dirty="0"/>
              <a:t> τάξη έχουν σε πολύ μεγαλύτερο ποσοστό δικούς τους λογαριασμούς, με τη συγκατάθεση βέβαια των γονιών τους. Δυστυχώς υπάρχει ένα 8% που μπαίνει στα </a:t>
            </a:r>
            <a:r>
              <a:rPr lang="el-GR" dirty="0" err="1"/>
              <a:t>social</a:t>
            </a:r>
            <a:r>
              <a:rPr lang="el-GR" dirty="0"/>
              <a:t> </a:t>
            </a:r>
            <a:r>
              <a:rPr lang="el-GR" dirty="0" err="1"/>
              <a:t>media</a:t>
            </a:r>
            <a:r>
              <a:rPr lang="el-GR" dirty="0"/>
              <a:t> κρυφά.</a:t>
            </a:r>
            <a:endParaRPr lang="el-GR" sz="1200" kern="1200" dirty="0" err="1">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15</a:t>
            </a:fld>
            <a:endParaRPr lang="el-GR"/>
          </a:p>
        </p:txBody>
      </p:sp>
    </p:spTree>
    <p:extLst>
      <p:ext uri="{BB962C8B-B14F-4D97-AF65-F5344CB8AC3E}">
        <p14:creationId xmlns:p14="http://schemas.microsoft.com/office/powerpoint/2010/main" val="155629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141 μαθητές απάντησαν πως έχουν κάποια αρνητική επίπτωση από τη χρήση των Social </a:t>
            </a:r>
            <a:r>
              <a:rPr lang="el-GR" dirty="0" err="1"/>
              <a:t>Media</a:t>
            </a:r>
            <a:r>
              <a:rPr lang="el-GR" dirty="0"/>
              <a:t>, όπως κακή επίδοση στα μαθήματα, παραμέληση δραστηριοτήτων, εθισμό, σωματικά προβλήματα ή και προβλήματα ύπνου.</a:t>
            </a:r>
            <a:endParaRPr lang="el-GR" sz="1200" kern="1200" dirty="0" err="1">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16</a:t>
            </a:fld>
            <a:endParaRPr lang="el-GR"/>
          </a:p>
        </p:txBody>
      </p:sp>
    </p:spTree>
    <p:extLst>
      <p:ext uri="{BB962C8B-B14F-4D97-AF65-F5344CB8AC3E}">
        <p14:creationId xmlns:p14="http://schemas.microsoft.com/office/powerpoint/2010/main" val="3466261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Η πλειοψηφία των παιδιών έρχεται </a:t>
            </a:r>
            <a:r>
              <a:rPr lang="el-GR" kern="1200" dirty="0">
                <a:effectLst/>
              </a:rPr>
              <a:t>σε </a:t>
            </a:r>
            <a:r>
              <a:rPr lang="el-GR" dirty="0"/>
              <a:t>επαφή με τις ψηφιακές συσκευές </a:t>
            </a:r>
            <a:r>
              <a:rPr lang="el-GR" kern="1200" dirty="0">
                <a:effectLst/>
              </a:rPr>
              <a:t>που </a:t>
            </a:r>
            <a:r>
              <a:rPr lang="el-GR" dirty="0"/>
              <a:t>συνδέονται στο διαδίκτυο </a:t>
            </a:r>
            <a:r>
              <a:rPr lang="el-GR" kern="1200" dirty="0">
                <a:effectLst/>
              </a:rPr>
              <a:t>σε </a:t>
            </a:r>
            <a:r>
              <a:rPr lang="el-GR" dirty="0"/>
              <a:t>ηλικία μικρότερη </a:t>
            </a:r>
            <a:r>
              <a:rPr lang="el-GR" kern="1200" dirty="0">
                <a:effectLst/>
              </a:rPr>
              <a:t>των </a:t>
            </a:r>
            <a:r>
              <a:rPr lang="el-GR" dirty="0"/>
              <a:t>7 ετών. Τα παιδιά,</a:t>
            </a:r>
            <a:r>
              <a:rPr lang="el-GR" kern="1200" dirty="0">
                <a:effectLst/>
              </a:rPr>
              <a:t> </a:t>
            </a:r>
            <a:r>
              <a:rPr lang="el-GR" dirty="0"/>
              <a:t>σε ποσοστό 45% παραδέχονται ότι έχουν κάποια αρνητική επίπτωση από τη χρήση των Social </a:t>
            </a:r>
            <a:r>
              <a:rPr lang="el-GR" dirty="0" err="1"/>
              <a:t>Media</a:t>
            </a:r>
            <a:r>
              <a:rPr lang="el-GR" dirty="0"/>
              <a:t>, στην ερώτηση </a:t>
            </a:r>
            <a:r>
              <a:rPr lang="el-GR" kern="1200" dirty="0">
                <a:effectLst/>
              </a:rPr>
              <a:t>της </a:t>
            </a:r>
            <a:r>
              <a:rPr lang="el-GR" dirty="0" err="1"/>
              <a:t>αυτοαξιολόγησης</a:t>
            </a:r>
            <a:r>
              <a:rPr lang="el-GR" dirty="0"/>
              <a:t>. Σε αυτό, αν συνυπολογιστεί το γεγονός ότι δύσκολα παραδεχόμαστε κάποια επίπτωση στην υγεία ή τη συμπεριφορά μας, τα ποσοστά αυτά πιθανώς να είναι υψηλότερα στην πραγματικότητα. Τα παιδιά δείχνουν να διακατέχονται από αρνητικά συναισθήματα όταν βρίσκονται μακριά από τις ηλεκτρονικές συσκευές τους σε ποσοστό 61%. Επίσης, τα περισσότερα παιδιά θεωρούν τα Social </a:t>
            </a:r>
            <a:r>
              <a:rPr lang="el-GR" dirty="0" err="1"/>
              <a:t>Media</a:t>
            </a:r>
            <a:r>
              <a:rPr lang="el-GR" dirty="0"/>
              <a:t> πραγματικά θετικά στη ζωή τους. Τα χρησιμοποιούν κυρίως για ψυχαγωγία και συζητήσεις μεταξύ φίλων και συμμαθητών.</a:t>
            </a:r>
            <a:endParaRPr lang="el-GR" dirty="0">
              <a:cs typeface="Calibri"/>
            </a:endParaRPr>
          </a:p>
          <a:p>
            <a:endParaRPr lang="el-GR" dirty="0">
              <a:cs typeface="Calibri"/>
            </a:endParaRPr>
          </a:p>
          <a:p>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17</a:t>
            </a:fld>
            <a:endParaRPr lang="el-GR"/>
          </a:p>
        </p:txBody>
      </p:sp>
    </p:spTree>
    <p:extLst>
      <p:ext uri="{BB962C8B-B14F-4D97-AF65-F5344CB8AC3E}">
        <p14:creationId xmlns:p14="http://schemas.microsoft.com/office/powerpoint/2010/main" val="878023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endParaRPr lang="el-GR" dirty="0">
              <a:cs typeface="Calibri"/>
            </a:endParaRPr>
          </a:p>
          <a:p>
            <a:r>
              <a:rPr lang="el-GR" dirty="0"/>
              <a:t>Οι γονείς σε πρώτο βαθμό και έπειτα οι εκπαιδευτικοί, θα πρέπει να είναι ιδιαιτέρως προσεκτικοί, ώστε να συμβουλεύουν</a:t>
            </a:r>
            <a:r>
              <a:rPr lang="el-GR" kern="1200" dirty="0">
                <a:effectLst/>
              </a:rPr>
              <a:t> και να </a:t>
            </a:r>
            <a:r>
              <a:rPr lang="el-GR" dirty="0"/>
              <a:t>καθοδηγούν </a:t>
            </a:r>
            <a:r>
              <a:rPr lang="el-GR" kern="1200" dirty="0">
                <a:effectLst/>
              </a:rPr>
              <a:t>τα </a:t>
            </a:r>
            <a:r>
              <a:rPr lang="el-GR" dirty="0"/>
              <a:t>παιδιά στην πορεία </a:t>
            </a:r>
            <a:r>
              <a:rPr lang="el-GR" kern="1200" dirty="0">
                <a:effectLst/>
              </a:rPr>
              <a:t>τους </a:t>
            </a:r>
            <a:r>
              <a:rPr lang="el-GR" dirty="0"/>
              <a:t>μέσα στον τεχνολογικό κόσμο. </a:t>
            </a:r>
            <a:endParaRPr lang="el-GR" dirty="0">
              <a:cs typeface="Calibri"/>
            </a:endParaRPr>
          </a:p>
          <a:p>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18</a:t>
            </a:fld>
            <a:endParaRPr lang="el-GR"/>
          </a:p>
        </p:txBody>
      </p:sp>
    </p:spTree>
    <p:extLst>
      <p:ext uri="{BB962C8B-B14F-4D97-AF65-F5344CB8AC3E}">
        <p14:creationId xmlns:p14="http://schemas.microsoft.com/office/powerpoint/2010/main" val="2181483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cs typeface="Calibri"/>
              </a:rPr>
              <a:t>Σας ευχαριστούμε πολύ για την προσοχή σας!!!</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19</a:t>
            </a:fld>
            <a:endParaRPr lang="el-GR"/>
          </a:p>
        </p:txBody>
      </p:sp>
    </p:spTree>
    <p:extLst>
      <p:ext uri="{BB962C8B-B14F-4D97-AF65-F5344CB8AC3E}">
        <p14:creationId xmlns:p14="http://schemas.microsoft.com/office/powerpoint/2010/main" val="3745453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4/27/2023</a:t>
            </a:fld>
            <a:endParaRPr lang="en-US" dirty="0"/>
          </a:p>
        </p:txBody>
      </p:sp>
      <p:sp>
        <p:nvSpPr>
          <p:cNvPr id="5" name="Footer Placeholder 4">
            <a:extLst>
              <a:ext uri="{FF2B5EF4-FFF2-40B4-BE49-F238E27FC236}">
                <a16:creationId xmlns=""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418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4/27/2023</a:t>
            </a:fld>
            <a:endParaRPr lang="en-US" dirty="0"/>
          </a:p>
        </p:txBody>
      </p:sp>
      <p:sp>
        <p:nvSpPr>
          <p:cNvPr id="5" name="Footer Placeholder 4">
            <a:extLst>
              <a:ext uri="{FF2B5EF4-FFF2-40B4-BE49-F238E27FC236}">
                <a16:creationId xmlns=""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9195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4/27/2023</a:t>
            </a:fld>
            <a:endParaRPr lang="en-US"/>
          </a:p>
        </p:txBody>
      </p:sp>
      <p:sp>
        <p:nvSpPr>
          <p:cNvPr id="5" name="Footer Placeholder 4">
            <a:extLst>
              <a:ext uri="{FF2B5EF4-FFF2-40B4-BE49-F238E27FC236}">
                <a16:creationId xmlns=""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8126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4/27/2023</a:t>
            </a:fld>
            <a:endParaRPr lang="en-US"/>
          </a:p>
        </p:txBody>
      </p:sp>
      <p:sp>
        <p:nvSpPr>
          <p:cNvPr id="6" name="Footer Placeholder 5">
            <a:extLst>
              <a:ext uri="{FF2B5EF4-FFF2-40B4-BE49-F238E27FC236}">
                <a16:creationId xmlns=""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838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4/27/2023</a:t>
            </a:fld>
            <a:endParaRPr lang="en-US"/>
          </a:p>
        </p:txBody>
      </p:sp>
      <p:sp>
        <p:nvSpPr>
          <p:cNvPr id="8" name="Footer Placeholder 7">
            <a:extLst>
              <a:ext uri="{FF2B5EF4-FFF2-40B4-BE49-F238E27FC236}">
                <a16:creationId xmlns=""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150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4/27/2023</a:t>
            </a:fld>
            <a:endParaRPr lang="en-US"/>
          </a:p>
        </p:txBody>
      </p:sp>
      <p:sp>
        <p:nvSpPr>
          <p:cNvPr id="4" name="Footer Placeholder 3">
            <a:extLst>
              <a:ext uri="{FF2B5EF4-FFF2-40B4-BE49-F238E27FC236}">
                <a16:creationId xmlns=""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771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4/27/2023</a:t>
            </a:fld>
            <a:endParaRPr lang="en-US"/>
          </a:p>
        </p:txBody>
      </p:sp>
      <p:sp>
        <p:nvSpPr>
          <p:cNvPr id="3" name="Footer Placeholder 2">
            <a:extLst>
              <a:ext uri="{FF2B5EF4-FFF2-40B4-BE49-F238E27FC236}">
                <a16:creationId xmlns=""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16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4/27/2023</a:t>
            </a:fld>
            <a:endParaRPr lang="en-US"/>
          </a:p>
        </p:txBody>
      </p:sp>
      <p:sp>
        <p:nvSpPr>
          <p:cNvPr id="6" name="Footer Placeholder 5">
            <a:extLst>
              <a:ext uri="{FF2B5EF4-FFF2-40B4-BE49-F238E27FC236}">
                <a16:creationId xmlns=""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2675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4/27/2023</a:t>
            </a:fld>
            <a:endParaRPr lang="en-US"/>
          </a:p>
        </p:txBody>
      </p:sp>
      <p:sp>
        <p:nvSpPr>
          <p:cNvPr id="6" name="Footer Placeholder 5">
            <a:extLst>
              <a:ext uri="{FF2B5EF4-FFF2-40B4-BE49-F238E27FC236}">
                <a16:creationId xmlns=""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740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4/27/2023</a:t>
            </a:fld>
            <a:endParaRPr lang="en-US"/>
          </a:p>
        </p:txBody>
      </p:sp>
      <p:sp>
        <p:nvSpPr>
          <p:cNvPr id="5" name="Footer Placeholder 4">
            <a:extLst>
              <a:ext uri="{FF2B5EF4-FFF2-40B4-BE49-F238E27FC236}">
                <a16:creationId xmlns=""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191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4/27/2023</a:t>
            </a:fld>
            <a:endParaRPr lang="en-US"/>
          </a:p>
        </p:txBody>
      </p:sp>
      <p:sp>
        <p:nvSpPr>
          <p:cNvPr id="5" name="Footer Placeholder 4">
            <a:extLst>
              <a:ext uri="{FF2B5EF4-FFF2-40B4-BE49-F238E27FC236}">
                <a16:creationId xmlns=""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3539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4/27/2023</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948218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280585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4/27/2023</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996250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4/27/2023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278065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4/27/2023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622164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4/27/2023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057261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4/27/2023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2303718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4/27/2023</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2603853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4/27/2023</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75392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517681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59869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4/27/2023</a:t>
            </a:fld>
            <a:endParaRPr lang="en-US" dirty="0"/>
          </a:p>
        </p:txBody>
      </p:sp>
      <p:sp>
        <p:nvSpPr>
          <p:cNvPr id="5" name="Footer Placeholder 4">
            <a:extLst>
              <a:ext uri="{FF2B5EF4-FFF2-40B4-BE49-F238E27FC236}">
                <a16:creationId xmlns=""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143354813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4/27/2023</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795542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79" r:id="rId5"/>
    <p:sldLayoutId id="2147483674" r:id="rId6"/>
    <p:sldLayoutId id="2147483675" r:id="rId7"/>
    <p:sldLayoutId id="2147483676" r:id="rId8"/>
    <p:sldLayoutId id="2147483677" r:id="rId9"/>
    <p:sldLayoutId id="2147483678" r:id="rId10"/>
    <p:sldLayoutId id="2147483680" r:id="rId11"/>
  </p:sldLayoutIdLst>
  <p:hf sldNum="0" hdr="0" ftr="0" dt="0"/>
  <p:txStyles>
    <p:titleStyle>
      <a:lvl1pPr algn="l" defTabSz="914400" rtl="0" eaLnBrk="1" latinLnBrk="0" hangingPunct="1">
        <a:lnSpc>
          <a:spcPct val="90000"/>
        </a:lnSpc>
        <a:spcBef>
          <a:spcPct val="0"/>
        </a:spcBef>
        <a:buNone/>
        <a:defRPr lang="en-US" sz="48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30">
            <a:extLst>
              <a:ext uri="{FF2B5EF4-FFF2-40B4-BE49-F238E27FC236}">
                <a16:creationId xmlns="" xmlns:a16="http://schemas.microsoft.com/office/drawing/2014/main" id="{BFFB6EAD-767A-4A95-9246-C39976AD11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p:cNvSpPr>
            <a:spLocks noGrp="1"/>
          </p:cNvSpPr>
          <p:nvPr>
            <p:ph type="ctrTitle"/>
          </p:nvPr>
        </p:nvSpPr>
        <p:spPr>
          <a:xfrm>
            <a:off x="6639611" y="753626"/>
            <a:ext cx="5081925" cy="3004145"/>
          </a:xfrm>
        </p:spPr>
        <p:txBody>
          <a:bodyPr vert="horz" lIns="91440" tIns="45720" rIns="91440" bIns="45720" rtlCol="0">
            <a:normAutofit/>
          </a:bodyPr>
          <a:lstStyle/>
          <a:p>
            <a:r>
              <a:rPr lang="el-GR" sz="4700" b="1">
                <a:latin typeface="Times New Roman"/>
                <a:cs typeface="Times New Roman"/>
              </a:rPr>
              <a:t>Ηλεκτρονικές συσκευές και </a:t>
            </a:r>
            <a:r>
              <a:rPr lang="en-US" sz="4700" b="1">
                <a:latin typeface="Times New Roman"/>
                <a:cs typeface="Times New Roman"/>
              </a:rPr>
              <a:t>Social Media </a:t>
            </a:r>
            <a:r>
              <a:rPr lang="el-GR" sz="4700" b="1">
                <a:latin typeface="Times New Roman"/>
                <a:cs typeface="Times New Roman"/>
              </a:rPr>
              <a:t>στην παιδική ηλικία</a:t>
            </a:r>
            <a:endParaRPr lang="el-GR" sz="4700"/>
          </a:p>
        </p:txBody>
      </p:sp>
      <p:sp>
        <p:nvSpPr>
          <p:cNvPr id="3" name="Υπότιτλος 2"/>
          <p:cNvSpPr>
            <a:spLocks noGrp="1"/>
          </p:cNvSpPr>
          <p:nvPr>
            <p:ph type="subTitle" idx="1"/>
          </p:nvPr>
        </p:nvSpPr>
        <p:spPr>
          <a:xfrm>
            <a:off x="6639611" y="3993618"/>
            <a:ext cx="5081926" cy="2045441"/>
          </a:xfrm>
        </p:spPr>
        <p:txBody>
          <a:bodyPr vert="horz" lIns="91440" tIns="45720" rIns="91440" bIns="45720" rtlCol="0" anchor="t">
            <a:normAutofit/>
          </a:bodyPr>
          <a:lstStyle/>
          <a:p>
            <a:r>
              <a:rPr lang="el-GR" dirty="0"/>
              <a:t>Μία έρευνα από τους μαθητές της ΣΤ΄ Τάξης</a:t>
            </a:r>
          </a:p>
          <a:p>
            <a:endParaRPr lang="el-GR"/>
          </a:p>
          <a:p>
            <a:endParaRPr lang="el-GR"/>
          </a:p>
          <a:p>
            <a:endParaRPr lang="el-GR"/>
          </a:p>
          <a:p>
            <a:endParaRPr lang="el-GR"/>
          </a:p>
        </p:txBody>
      </p:sp>
      <p:pic>
        <p:nvPicPr>
          <p:cNvPr id="4" name="Picture 3">
            <a:extLst>
              <a:ext uri="{FF2B5EF4-FFF2-40B4-BE49-F238E27FC236}">
                <a16:creationId xmlns="" xmlns:a16="http://schemas.microsoft.com/office/drawing/2014/main" id="{410C7229-6FE1-4582-8BAE-DD97E54BFAE8}"/>
              </a:ext>
            </a:extLst>
          </p:cNvPr>
          <p:cNvPicPr>
            <a:picLocks noChangeAspect="1"/>
          </p:cNvPicPr>
          <p:nvPr/>
        </p:nvPicPr>
        <p:blipFill rotWithShape="1">
          <a:blip r:embed="rId3"/>
          <a:srcRect l="25746" r="6004" b="-1"/>
          <a:stretch/>
        </p:blipFill>
        <p:spPr>
          <a:xfrm>
            <a:off x="470464" y="380053"/>
            <a:ext cx="2565029" cy="2565054"/>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50" name="Freeform: Shape 32">
            <a:extLst>
              <a:ext uri="{FF2B5EF4-FFF2-40B4-BE49-F238E27FC236}">
                <a16:creationId xmlns="" xmlns:a16="http://schemas.microsoft.com/office/drawing/2014/main" id="{07062BB1-E215-424E-80C4-7E1CF179A3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960301"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Shape 34">
            <a:extLst>
              <a:ext uri="{FF2B5EF4-FFF2-40B4-BE49-F238E27FC236}">
                <a16:creationId xmlns="" xmlns:a16="http://schemas.microsoft.com/office/drawing/2014/main" id="{B368E167-B2D7-4904-BB6B-AE0486A2C6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3295758"/>
            <a:ext cx="1261243" cy="1648694"/>
          </a:xfrm>
          <a:custGeom>
            <a:avLst/>
            <a:gdLst>
              <a:gd name="connsiteX0" fmla="*/ 824347 w 1261243"/>
              <a:gd name="connsiteY0" fmla="*/ 0 h 1648694"/>
              <a:gd name="connsiteX1" fmla="*/ 1145220 w 1261243"/>
              <a:gd name="connsiteY1" fmla="*/ 64781 h 1648694"/>
              <a:gd name="connsiteX2" fmla="*/ 1261243 w 1261243"/>
              <a:gd name="connsiteY2" fmla="*/ 127757 h 1648694"/>
              <a:gd name="connsiteX3" fmla="*/ 1261243 w 1261243"/>
              <a:gd name="connsiteY3" fmla="*/ 1520938 h 1648694"/>
              <a:gd name="connsiteX4" fmla="*/ 1145220 w 1261243"/>
              <a:gd name="connsiteY4" fmla="*/ 1583913 h 1648694"/>
              <a:gd name="connsiteX5" fmla="*/ 824347 w 1261243"/>
              <a:gd name="connsiteY5" fmla="*/ 1648694 h 1648694"/>
              <a:gd name="connsiteX6" fmla="*/ 0 w 1261243"/>
              <a:gd name="connsiteY6" fmla="*/ 824347 h 1648694"/>
              <a:gd name="connsiteX7" fmla="*/ 824347 w 1261243"/>
              <a:gd name="connsiteY7" fmla="*/ 0 h 164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243" h="1648694">
                <a:moveTo>
                  <a:pt x="824347" y="0"/>
                </a:moveTo>
                <a:cubicBezTo>
                  <a:pt x="938165" y="0"/>
                  <a:pt x="1046596" y="23067"/>
                  <a:pt x="1145220" y="64781"/>
                </a:cubicBezTo>
                <a:lnTo>
                  <a:pt x="1261243" y="127757"/>
                </a:lnTo>
                <a:lnTo>
                  <a:pt x="1261243" y="1520938"/>
                </a:lnTo>
                <a:lnTo>
                  <a:pt x="1145220" y="1583913"/>
                </a:lnTo>
                <a:cubicBezTo>
                  <a:pt x="1046596" y="1625627"/>
                  <a:pt x="938165" y="1648694"/>
                  <a:pt x="824347" y="1648694"/>
                </a:cubicBezTo>
                <a:cubicBezTo>
                  <a:pt x="369073" y="1648694"/>
                  <a:pt x="0" y="1279621"/>
                  <a:pt x="0" y="824347"/>
                </a:cubicBezTo>
                <a:cubicBezTo>
                  <a:pt x="0" y="369073"/>
                  <a:pt x="369073" y="0"/>
                  <a:pt x="824347" y="0"/>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36">
            <a:extLst>
              <a:ext uri="{FF2B5EF4-FFF2-40B4-BE49-F238E27FC236}">
                <a16:creationId xmlns="" xmlns:a16="http://schemas.microsoft.com/office/drawing/2014/main" id="{6FD0FBFA-B43E-40C1-A6E4-B88234171E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112432" y="4748447"/>
            <a:ext cx="569514" cy="569514"/>
          </a:xfrm>
          <a:prstGeom prst="ellipse">
            <a:avLst/>
          </a:prstGeom>
          <a:noFill/>
          <a:ln w="127000">
            <a:solidFill>
              <a:schemeClr val="accent5">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Εικόνα 5" descr="Εικόνα που περιέχει σχεδίαση&#10;&#10;Η περιγραφή δημιουργήθηκε με πολύ υψηλή αξιοπιστία">
            <a:extLst>
              <a:ext uri="{FF2B5EF4-FFF2-40B4-BE49-F238E27FC236}">
                <a16:creationId xmlns="" xmlns:a16="http://schemas.microsoft.com/office/drawing/2014/main" id="{9AC79E7A-37CE-49AC-8129-659C65BA62AA}"/>
              </a:ext>
            </a:extLst>
          </p:cNvPr>
          <p:cNvPicPr>
            <a:picLocks noChangeAspect="1"/>
          </p:cNvPicPr>
          <p:nvPr/>
        </p:nvPicPr>
        <p:blipFill rotWithShape="1">
          <a:blip r:embed="rId4"/>
          <a:srcRect t="6320" r="2" b="4209"/>
          <a:stretch/>
        </p:blipFill>
        <p:spPr>
          <a:xfrm>
            <a:off x="3462220" y="2209665"/>
            <a:ext cx="2565029" cy="2565004"/>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53" name="Freeform: Shape 38">
            <a:extLst>
              <a:ext uri="{FF2B5EF4-FFF2-40B4-BE49-F238E27FC236}">
                <a16:creationId xmlns="" xmlns:a16="http://schemas.microsoft.com/office/drawing/2014/main" id="{70A21480-D93D-46BE-9A94-B5A80469DF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40">
            <a:extLst>
              <a:ext uri="{FF2B5EF4-FFF2-40B4-BE49-F238E27FC236}">
                <a16:creationId xmlns="" xmlns:a16="http://schemas.microsoft.com/office/drawing/2014/main" id="{33E49524-66B4-4DB0-AD09-DC8B9874E1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898354" y="6039059"/>
            <a:ext cx="1978348" cy="818941"/>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Freeform: Shape 42">
            <a:extLst>
              <a:ext uri="{FF2B5EF4-FFF2-40B4-BE49-F238E27FC236}">
                <a16:creationId xmlns="" xmlns:a16="http://schemas.microsoft.com/office/drawing/2014/main" id="{E5EBF8F5-ABE5-4029-A8FC-4E32622D70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136562" flipH="1">
            <a:off x="3441866" y="5166681"/>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 xmlns:a16="http://schemas.microsoft.com/office/drawing/2014/main" id="{150A2BDB-F06B-4745-B546-37D908555483}"/>
              </a:ext>
            </a:extLst>
          </p:cNvPr>
          <p:cNvSpPr txBox="1"/>
          <p:nvPr/>
        </p:nvSpPr>
        <p:spPr>
          <a:xfrm>
            <a:off x="6130083" y="6301270"/>
            <a:ext cx="61096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l-GR" dirty="0">
                <a:ea typeface="+mn-lt"/>
                <a:cs typeface="+mn-lt"/>
              </a:rPr>
              <a:t>15ο Μαθητικό Συνέδριο Πληροφορικής</a:t>
            </a:r>
            <a:endParaRPr lang="el-GR" dirty="0"/>
          </a:p>
        </p:txBody>
      </p:sp>
    </p:spTree>
    <p:extLst>
      <p:ext uri="{BB962C8B-B14F-4D97-AF65-F5344CB8AC3E}">
        <p14:creationId xmlns:p14="http://schemas.microsoft.com/office/powerpoint/2010/main" val="2325122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Freeform: Shape 62">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Arc 64">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67" name="Rectangle 66">
            <a:extLst>
              <a:ext uri="{FF2B5EF4-FFF2-40B4-BE49-F238E27FC236}">
                <a16:creationId xmlns="" xmlns:a16="http://schemas.microsoft.com/office/drawing/2014/main" id="{4D313860-A922-4FA4-B5E2-E8871F105E0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 xmlns:a16="http://schemas.microsoft.com/office/drawing/2014/main" id="{547B3B20-D117-4F53-8A38-4B581DED2C3E}"/>
              </a:ext>
            </a:extLst>
          </p:cNvPr>
          <p:cNvSpPr>
            <a:spLocks noGrp="1"/>
          </p:cNvSpPr>
          <p:nvPr>
            <p:ph type="title"/>
          </p:nvPr>
        </p:nvSpPr>
        <p:spPr>
          <a:xfrm>
            <a:off x="643466" y="753626"/>
            <a:ext cx="5334930" cy="3004145"/>
          </a:xfrm>
        </p:spPr>
        <p:txBody>
          <a:bodyPr vert="horz" lIns="91440" tIns="45720" rIns="91440" bIns="45720" rtlCol="0" anchor="b">
            <a:normAutofit/>
          </a:bodyPr>
          <a:lstStyle/>
          <a:p>
            <a:pPr algn="ctr"/>
            <a:r>
              <a:rPr lang="en-US" kern="1200" dirty="0" err="1">
                <a:solidFill>
                  <a:schemeClr val="tx1"/>
                </a:solidFill>
                <a:latin typeface="+mj-lt"/>
                <a:ea typeface="+mj-ea"/>
                <a:cs typeface="+mj-cs"/>
              </a:rPr>
              <a:t>Αφορμή</a:t>
            </a:r>
            <a:endParaRPr lang="en-US" kern="1200" dirty="0">
              <a:solidFill>
                <a:schemeClr val="tx1"/>
              </a:solidFill>
              <a:latin typeface="+mj-lt"/>
              <a:ea typeface="+mj-ea"/>
              <a:cs typeface="+mj-cs"/>
            </a:endParaRPr>
          </a:p>
        </p:txBody>
      </p:sp>
      <p:sp>
        <p:nvSpPr>
          <p:cNvPr id="3" name="Θέση κειμένου 2">
            <a:extLst>
              <a:ext uri="{FF2B5EF4-FFF2-40B4-BE49-F238E27FC236}">
                <a16:creationId xmlns="" xmlns:a16="http://schemas.microsoft.com/office/drawing/2014/main" id="{ABC42FDA-ABC7-46DA-9850-B00C103B58DC}"/>
              </a:ext>
            </a:extLst>
          </p:cNvPr>
          <p:cNvSpPr>
            <a:spLocks noGrp="1"/>
          </p:cNvSpPr>
          <p:nvPr>
            <p:ph type="body" idx="1"/>
          </p:nvPr>
        </p:nvSpPr>
        <p:spPr>
          <a:xfrm>
            <a:off x="643465" y="3849845"/>
            <a:ext cx="5334931" cy="2189214"/>
          </a:xfrm>
        </p:spPr>
        <p:txBody>
          <a:bodyPr vert="horz" lIns="91440" tIns="45720" rIns="91440" bIns="45720" rtlCol="0" anchor="t">
            <a:normAutofit/>
          </a:bodyPr>
          <a:lstStyle/>
          <a:p>
            <a:pPr algn="ctr"/>
            <a:r>
              <a:rPr lang="en-US" sz="4000" kern="1200" dirty="0" err="1">
                <a:solidFill>
                  <a:schemeClr val="tx1"/>
                </a:solidFill>
                <a:latin typeface="Calibri"/>
                <a:cs typeface="Calibri"/>
              </a:rPr>
              <a:t>Ημέρ</a:t>
            </a:r>
            <a:r>
              <a:rPr lang="en-US" sz="4000" kern="1200" dirty="0">
                <a:solidFill>
                  <a:schemeClr val="tx1"/>
                </a:solidFill>
                <a:latin typeface="Calibri"/>
                <a:cs typeface="Calibri"/>
              </a:rPr>
              <a:t>α Ασφαλούς Διαδικτύου 2023</a:t>
            </a:r>
            <a:endParaRPr lang="en-US" kern="1200" dirty="0">
              <a:solidFill>
                <a:schemeClr val="tx1"/>
              </a:solidFill>
              <a:latin typeface="Calibri"/>
              <a:cs typeface="Calibri"/>
            </a:endParaRPr>
          </a:p>
        </p:txBody>
      </p:sp>
      <p:sp>
        <p:nvSpPr>
          <p:cNvPr id="69" name="Oval 68">
            <a:extLst>
              <a:ext uri="{FF2B5EF4-FFF2-40B4-BE49-F238E27FC236}">
                <a16:creationId xmlns="" xmlns:a16="http://schemas.microsoft.com/office/drawing/2014/main" id="{6FD0FBFA-B43E-40C1-A6E4-B88234171E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954341" y="1164128"/>
            <a:ext cx="569514" cy="569514"/>
          </a:xfrm>
          <a:prstGeom prst="ellipse">
            <a:avLst/>
          </a:prstGeom>
          <a:noFill/>
          <a:ln w="1016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Freeform: Shape 70">
            <a:extLst>
              <a:ext uri="{FF2B5EF4-FFF2-40B4-BE49-F238E27FC236}">
                <a16:creationId xmlns="" xmlns:a16="http://schemas.microsoft.com/office/drawing/2014/main" id="{499ACE06-2742-4366-B8DD-B1D27F4F3E8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542879" y="0"/>
            <a:ext cx="2123415" cy="1422481"/>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Εικόνα 6" descr="Εικόνα που περιέχει διάγραμμα&#10;&#10;Περιγραφή που δημιουργήθηκε αυτόματα">
            <a:extLst>
              <a:ext uri="{FF2B5EF4-FFF2-40B4-BE49-F238E27FC236}">
                <a16:creationId xmlns="" xmlns:a16="http://schemas.microsoft.com/office/drawing/2014/main" id="{9EFE4A44-7D77-8A5E-402B-15C0DA3DA83E}"/>
              </a:ext>
            </a:extLst>
          </p:cNvPr>
          <p:cNvPicPr>
            <a:picLocks noChangeAspect="1"/>
          </p:cNvPicPr>
          <p:nvPr/>
        </p:nvPicPr>
        <p:blipFill rotWithShape="1">
          <a:blip r:embed="rId3"/>
          <a:srcRect l="26759" r="30740" b="-2"/>
          <a:stretch/>
        </p:blipFill>
        <p:spPr>
          <a:xfrm>
            <a:off x="6610266" y="2150583"/>
            <a:ext cx="3240592" cy="3240592"/>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pic>
        <p:nvPicPr>
          <p:cNvPr id="5" name="Εικόνα 5" descr="Εικόνα που περιέχει λογότυπο&#10;&#10;Περιγραφή που δημιουργήθηκε αυτόματα">
            <a:extLst>
              <a:ext uri="{FF2B5EF4-FFF2-40B4-BE49-F238E27FC236}">
                <a16:creationId xmlns="" xmlns:a16="http://schemas.microsoft.com/office/drawing/2014/main" id="{D4976E9A-6467-BFCC-A216-7E1308ACE863}"/>
              </a:ext>
            </a:extLst>
          </p:cNvPr>
          <p:cNvPicPr>
            <a:picLocks noChangeAspect="1"/>
          </p:cNvPicPr>
          <p:nvPr/>
        </p:nvPicPr>
        <p:blipFill rotWithShape="1">
          <a:blip r:embed="rId4"/>
          <a:srcRect l="11832" r="12627"/>
          <a:stretch/>
        </p:blipFill>
        <p:spPr>
          <a:xfrm>
            <a:off x="9490670" y="10"/>
            <a:ext cx="2701330" cy="2860786"/>
          </a:xfrm>
          <a:custGeom>
            <a:avLst/>
            <a:gdLst/>
            <a:ahLst/>
            <a:cxnLst/>
            <a:rect l="l" t="t" r="r" b="b"/>
            <a:pathLst>
              <a:path w="2701330" h="2860796">
                <a:moveTo>
                  <a:pt x="1381637" y="0"/>
                </a:moveTo>
                <a:lnTo>
                  <a:pt x="1481685" y="0"/>
                </a:lnTo>
                <a:lnTo>
                  <a:pt x="1578040" y="4866"/>
                </a:lnTo>
                <a:cubicBezTo>
                  <a:pt x="2059323" y="53742"/>
                  <a:pt x="2470132" y="341007"/>
                  <a:pt x="2690528" y="746720"/>
                </a:cubicBezTo>
                <a:lnTo>
                  <a:pt x="2701330" y="769143"/>
                </a:lnTo>
                <a:lnTo>
                  <a:pt x="2701330" y="2089127"/>
                </a:lnTo>
                <a:lnTo>
                  <a:pt x="2690528" y="2111550"/>
                </a:lnTo>
                <a:cubicBezTo>
                  <a:pt x="2448092" y="2557835"/>
                  <a:pt x="1975257" y="2860796"/>
                  <a:pt x="1431661" y="2860796"/>
                </a:cubicBezTo>
                <a:cubicBezTo>
                  <a:pt x="640976" y="2860796"/>
                  <a:pt x="0" y="2219820"/>
                  <a:pt x="0" y="1429135"/>
                </a:cubicBezTo>
                <a:cubicBezTo>
                  <a:pt x="0" y="687868"/>
                  <a:pt x="563358" y="78181"/>
                  <a:pt x="1285282" y="4866"/>
                </a:cubicBezTo>
                <a:close/>
              </a:path>
            </a:pathLst>
          </a:custGeom>
        </p:spPr>
      </p:pic>
      <p:cxnSp>
        <p:nvCxnSpPr>
          <p:cNvPr id="73" name="Straight Connector 72">
            <a:extLst>
              <a:ext uri="{FF2B5EF4-FFF2-40B4-BE49-F238E27FC236}">
                <a16:creationId xmlns="" xmlns:a16="http://schemas.microsoft.com/office/drawing/2014/main" id="{A054EDF5-7644-4A95-AB88-057FAB414FE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0605035" y="3681981"/>
            <a:ext cx="0" cy="1597708"/>
          </a:xfrm>
          <a:prstGeom prst="line">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75" name="Freeform: Shape 74">
            <a:extLst>
              <a:ext uri="{FF2B5EF4-FFF2-40B4-BE49-F238E27FC236}">
                <a16:creationId xmlns="" xmlns:a16="http://schemas.microsoft.com/office/drawing/2014/main" id="{6802AE7A-B0C7-496D-940B-0E6C6ECC2B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529646" y="3416839"/>
            <a:ext cx="662355" cy="1616463"/>
          </a:xfrm>
          <a:custGeom>
            <a:avLst/>
            <a:gdLst>
              <a:gd name="connsiteX0" fmla="*/ 662355 w 662355"/>
              <a:gd name="connsiteY0" fmla="*/ 0 h 1616463"/>
              <a:gd name="connsiteX1" fmla="*/ 662355 w 662355"/>
              <a:gd name="connsiteY1" fmla="*/ 1616463 h 1616463"/>
              <a:gd name="connsiteX2" fmla="*/ 658212 w 662355"/>
              <a:gd name="connsiteY2" fmla="*/ 1615830 h 1616463"/>
              <a:gd name="connsiteX3" fmla="*/ 0 w 662355"/>
              <a:gd name="connsiteY3" fmla="*/ 808231 h 1616463"/>
              <a:gd name="connsiteX4" fmla="*/ 658212 w 662355"/>
              <a:gd name="connsiteY4" fmla="*/ 632 h 1616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355" h="1616463">
                <a:moveTo>
                  <a:pt x="662355" y="0"/>
                </a:moveTo>
                <a:lnTo>
                  <a:pt x="662355" y="1616463"/>
                </a:lnTo>
                <a:lnTo>
                  <a:pt x="658212" y="1615830"/>
                </a:lnTo>
                <a:cubicBezTo>
                  <a:pt x="282572" y="1538963"/>
                  <a:pt x="0" y="1206596"/>
                  <a:pt x="0" y="808231"/>
                </a:cubicBezTo>
                <a:cubicBezTo>
                  <a:pt x="0" y="409866"/>
                  <a:pt x="282572" y="77499"/>
                  <a:pt x="658212" y="632"/>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Freeform: Shape 76">
            <a:extLst>
              <a:ext uri="{FF2B5EF4-FFF2-40B4-BE49-F238E27FC236}">
                <a16:creationId xmlns="" xmlns:a16="http://schemas.microsoft.com/office/drawing/2014/main" id="{22DD1B47-C36B-4A09-A1B5-80A512623C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529646" y="3416839"/>
            <a:ext cx="662355" cy="1616463"/>
          </a:xfrm>
          <a:custGeom>
            <a:avLst/>
            <a:gdLst>
              <a:gd name="connsiteX0" fmla="*/ 662355 w 662355"/>
              <a:gd name="connsiteY0" fmla="*/ 0 h 1616463"/>
              <a:gd name="connsiteX1" fmla="*/ 662355 w 662355"/>
              <a:gd name="connsiteY1" fmla="*/ 1616463 h 1616463"/>
              <a:gd name="connsiteX2" fmla="*/ 658212 w 662355"/>
              <a:gd name="connsiteY2" fmla="*/ 1615830 h 1616463"/>
              <a:gd name="connsiteX3" fmla="*/ 0 w 662355"/>
              <a:gd name="connsiteY3" fmla="*/ 808231 h 1616463"/>
              <a:gd name="connsiteX4" fmla="*/ 658212 w 662355"/>
              <a:gd name="connsiteY4" fmla="*/ 632 h 1616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355" h="1616463">
                <a:moveTo>
                  <a:pt x="662355" y="0"/>
                </a:moveTo>
                <a:lnTo>
                  <a:pt x="662355" y="1616463"/>
                </a:lnTo>
                <a:lnTo>
                  <a:pt x="658212" y="1615830"/>
                </a:lnTo>
                <a:cubicBezTo>
                  <a:pt x="282572" y="1538963"/>
                  <a:pt x="0" y="1206596"/>
                  <a:pt x="0" y="808231"/>
                </a:cubicBezTo>
                <a:cubicBezTo>
                  <a:pt x="0" y="409866"/>
                  <a:pt x="282572" y="77499"/>
                  <a:pt x="658212" y="632"/>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Freeform: Shape 78">
            <a:extLst>
              <a:ext uri="{FF2B5EF4-FFF2-40B4-BE49-F238E27FC236}">
                <a16:creationId xmlns="" xmlns:a16="http://schemas.microsoft.com/office/drawing/2014/main" id="{7ECD5C35-80E8-449F-8C7F-64975DE63E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542879" y="6306952"/>
            <a:ext cx="1454378" cy="551049"/>
          </a:xfrm>
          <a:custGeom>
            <a:avLst/>
            <a:gdLst>
              <a:gd name="connsiteX0" fmla="*/ 780476 w 1560952"/>
              <a:gd name="connsiteY0" fmla="*/ 0 h 591429"/>
              <a:gd name="connsiteX1" fmla="*/ 1525548 w 1560952"/>
              <a:gd name="connsiteY1" fmla="*/ 480469 h 591429"/>
              <a:gd name="connsiteX2" fmla="*/ 1560952 w 1560952"/>
              <a:gd name="connsiteY2" fmla="*/ 591429 h 591429"/>
              <a:gd name="connsiteX3" fmla="*/ 0 w 1560952"/>
              <a:gd name="connsiteY3" fmla="*/ 591429 h 591429"/>
              <a:gd name="connsiteX4" fmla="*/ 35404 w 1560952"/>
              <a:gd name="connsiteY4" fmla="*/ 480469 h 591429"/>
              <a:gd name="connsiteX5" fmla="*/ 780476 w 1560952"/>
              <a:gd name="connsiteY5" fmla="*/ 0 h 59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0952" h="591429">
                <a:moveTo>
                  <a:pt x="780476" y="0"/>
                </a:moveTo>
                <a:cubicBezTo>
                  <a:pt x="1115417" y="0"/>
                  <a:pt x="1402793" y="198118"/>
                  <a:pt x="1525548" y="480469"/>
                </a:cubicBezTo>
                <a:lnTo>
                  <a:pt x="1560952" y="591429"/>
                </a:lnTo>
                <a:lnTo>
                  <a:pt x="0" y="591429"/>
                </a:lnTo>
                <a:lnTo>
                  <a:pt x="35404" y="480469"/>
                </a:lnTo>
                <a:cubicBezTo>
                  <a:pt x="158159" y="198118"/>
                  <a:pt x="445536" y="0"/>
                  <a:pt x="7804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Freeform: Shape 80">
            <a:extLst>
              <a:ext uri="{FF2B5EF4-FFF2-40B4-BE49-F238E27FC236}">
                <a16:creationId xmlns="" xmlns:a16="http://schemas.microsoft.com/office/drawing/2014/main" id="{B998F233-1684-4EF1-9F9C-0F8EA27B0B7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21261598">
            <a:off x="6908614" y="5665643"/>
            <a:ext cx="1780023" cy="1237913"/>
          </a:xfrm>
          <a:custGeom>
            <a:avLst/>
            <a:gdLst>
              <a:gd name="connsiteX0" fmla="*/ 1585229 w 1780023"/>
              <a:gd name="connsiteY0" fmla="*/ 764759 h 1237913"/>
              <a:gd name="connsiteX1" fmla="*/ 1623024 w 1780023"/>
              <a:gd name="connsiteY1" fmla="*/ 792810 h 1237913"/>
              <a:gd name="connsiteX2" fmla="*/ 1777614 w 1780023"/>
              <a:gd name="connsiteY2" fmla="*/ 1157141 h 1237913"/>
              <a:gd name="connsiteX3" fmla="*/ 1733799 w 1780023"/>
              <a:gd name="connsiteY3" fmla="*/ 1235532 h 1237913"/>
              <a:gd name="connsiteX4" fmla="*/ 1716464 w 1780023"/>
              <a:gd name="connsiteY4" fmla="*/ 1237722 h 1237913"/>
              <a:gd name="connsiteX5" fmla="*/ 1716464 w 1780023"/>
              <a:gd name="connsiteY5" fmla="*/ 1237913 h 1237913"/>
              <a:gd name="connsiteX6" fmla="*/ 1655409 w 1780023"/>
              <a:gd name="connsiteY6" fmla="*/ 1191717 h 1237913"/>
              <a:gd name="connsiteX7" fmla="*/ 1513200 w 1780023"/>
              <a:gd name="connsiteY7" fmla="*/ 856627 h 1237913"/>
              <a:gd name="connsiteX8" fmla="*/ 1538499 w 1780023"/>
              <a:gd name="connsiteY8" fmla="*/ 770415 h 1237913"/>
              <a:gd name="connsiteX9" fmla="*/ 1585229 w 1780023"/>
              <a:gd name="connsiteY9" fmla="*/ 764759 h 1237913"/>
              <a:gd name="connsiteX10" fmla="*/ 933455 w 1780023"/>
              <a:gd name="connsiteY10" fmla="*/ 161308 h 1237913"/>
              <a:gd name="connsiteX11" fmla="*/ 957797 w 1780023"/>
              <a:gd name="connsiteY11" fmla="*/ 167970 h 1237913"/>
              <a:gd name="connsiteX12" fmla="*/ 1286982 w 1780023"/>
              <a:gd name="connsiteY12" fmla="*/ 387616 h 1237913"/>
              <a:gd name="connsiteX13" fmla="*/ 1293725 w 1780023"/>
              <a:gd name="connsiteY13" fmla="*/ 477075 h 1237913"/>
              <a:gd name="connsiteX14" fmla="*/ 1245453 w 1780023"/>
              <a:gd name="connsiteY14" fmla="*/ 499154 h 1237913"/>
              <a:gd name="connsiteX15" fmla="*/ 1245167 w 1780023"/>
              <a:gd name="connsiteY15" fmla="*/ 499154 h 1237913"/>
              <a:gd name="connsiteX16" fmla="*/ 1203638 w 1780023"/>
              <a:gd name="connsiteY16" fmla="*/ 484104 h 1237913"/>
              <a:gd name="connsiteX17" fmla="*/ 900647 w 1780023"/>
              <a:gd name="connsiteY17" fmla="*/ 281508 h 1237913"/>
              <a:gd name="connsiteX18" fmla="*/ 872454 w 1780023"/>
              <a:gd name="connsiteY18" fmla="*/ 196164 h 1237913"/>
              <a:gd name="connsiteX19" fmla="*/ 933455 w 1780023"/>
              <a:gd name="connsiteY19" fmla="*/ 161308 h 1237913"/>
              <a:gd name="connsiteX20" fmla="*/ 454020 w 1780023"/>
              <a:gd name="connsiteY20" fmla="*/ 13474 h 1237913"/>
              <a:gd name="connsiteX21" fmla="*/ 477919 w 1780023"/>
              <a:gd name="connsiteY21" fmla="*/ 21437 h 1237913"/>
              <a:gd name="connsiteX22" fmla="*/ 509236 w 1780023"/>
              <a:gd name="connsiteY22" fmla="*/ 84182 h 1237913"/>
              <a:gd name="connsiteX23" fmla="*/ 445829 w 1780023"/>
              <a:gd name="connsiteY23" fmla="*/ 139871 h 1237913"/>
              <a:gd name="connsiteX24" fmla="*/ 437447 w 1780023"/>
              <a:gd name="connsiteY24" fmla="*/ 139395 h 1237913"/>
              <a:gd name="connsiteX25" fmla="*/ 73211 w 1780023"/>
              <a:gd name="connsiteY25" fmla="*/ 137204 h 1237913"/>
              <a:gd name="connsiteX26" fmla="*/ 749 w 1780023"/>
              <a:gd name="connsiteY26" fmla="*/ 84082 h 1237913"/>
              <a:gd name="connsiteX27" fmla="*/ 53871 w 1780023"/>
              <a:gd name="connsiteY27" fmla="*/ 11621 h 1237913"/>
              <a:gd name="connsiteX28" fmla="*/ 58352 w 1780023"/>
              <a:gd name="connsiteY28" fmla="*/ 11093 h 1237913"/>
              <a:gd name="connsiteX29" fmla="*/ 454020 w 1780023"/>
              <a:gd name="connsiteY29" fmla="*/ 13474 h 123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80023" h="1237913">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933455" y="161308"/>
                </a:moveTo>
                <a:cubicBezTo>
                  <a:pt x="941692" y="161854"/>
                  <a:pt x="949959" y="164024"/>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49"/>
                  <a:pt x="908742" y="159670"/>
                  <a:pt x="933455" y="161308"/>
                </a:cubicBezTo>
                <a:close/>
                <a:moveTo>
                  <a:pt x="454020" y="13474"/>
                </a:moveTo>
                <a:cubicBezTo>
                  <a:pt x="462713" y="14543"/>
                  <a:pt x="470778" y="17324"/>
                  <a:pt x="477919" y="21437"/>
                </a:cubicBez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lose/>
              </a:path>
            </a:pathLst>
          </a:custGeom>
          <a:solidFill>
            <a:schemeClr val="accent4"/>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Shape 82">
            <a:extLst>
              <a:ext uri="{FF2B5EF4-FFF2-40B4-BE49-F238E27FC236}">
                <a16:creationId xmlns="" xmlns:a16="http://schemas.microsoft.com/office/drawing/2014/main" id="{1A4A4089-D056-4220-9E48-9C1A6B5067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833358" y="5835650"/>
            <a:ext cx="2358642" cy="1022351"/>
          </a:xfrm>
          <a:custGeom>
            <a:avLst/>
            <a:gdLst>
              <a:gd name="connsiteX0" fmla="*/ 61913 w 2358642"/>
              <a:gd name="connsiteY0" fmla="*/ 0 h 1022351"/>
              <a:gd name="connsiteX1" fmla="*/ 2358642 w 2358642"/>
              <a:gd name="connsiteY1" fmla="*/ 0 h 1022351"/>
              <a:gd name="connsiteX2" fmla="*/ 2358642 w 2358642"/>
              <a:gd name="connsiteY2" fmla="*/ 123825 h 1022351"/>
              <a:gd name="connsiteX3" fmla="*/ 123825 w 2358642"/>
              <a:gd name="connsiteY3" fmla="*/ 123825 h 1022351"/>
              <a:gd name="connsiteX4" fmla="*/ 123825 w 2358642"/>
              <a:gd name="connsiteY4" fmla="*/ 1022351 h 1022351"/>
              <a:gd name="connsiteX5" fmla="*/ 0 w 2358642"/>
              <a:gd name="connsiteY5" fmla="*/ 1022351 h 1022351"/>
              <a:gd name="connsiteX6" fmla="*/ 0 w 2358642"/>
              <a:gd name="connsiteY6" fmla="*/ 61913 h 1022351"/>
              <a:gd name="connsiteX7" fmla="*/ 61913 w 2358642"/>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8642" h="1022351">
                <a:moveTo>
                  <a:pt x="61913" y="0"/>
                </a:moveTo>
                <a:lnTo>
                  <a:pt x="2358642" y="0"/>
                </a:lnTo>
                <a:lnTo>
                  <a:pt x="2358642"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66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175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250"/>
                            </p:stCondLst>
                            <p:childTnLst>
                              <p:par>
                                <p:cTn id="10" presetID="10" presetClass="entr" presetSubtype="0" fill="hold" nodeType="afterEffect">
                                  <p:stCondLst>
                                    <p:cond delay="7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0">
            <a:extLst>
              <a:ext uri="{FF2B5EF4-FFF2-40B4-BE49-F238E27FC236}">
                <a16:creationId xmlns="" xmlns:a16="http://schemas.microsoft.com/office/drawing/2014/main" id="{66A3F9DB-B144-47A4-9DB2-706C3908B2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a:extLst>
              <a:ext uri="{FF2B5EF4-FFF2-40B4-BE49-F238E27FC236}">
                <a16:creationId xmlns="" xmlns:a16="http://schemas.microsoft.com/office/drawing/2014/main" id="{3D9A74CD-249A-437B-A289-413676038C5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Εικόνα 4" descr="Εικόνα που περιέχει κείμενο, άτομο&#10;&#10;Περιγραφή που δημιουργήθηκε αυτόματα">
            <a:extLst>
              <a:ext uri="{FF2B5EF4-FFF2-40B4-BE49-F238E27FC236}">
                <a16:creationId xmlns="" xmlns:a16="http://schemas.microsoft.com/office/drawing/2014/main" id="{F6EAE03A-8B39-8800-682F-A6E91021BC07}"/>
              </a:ext>
            </a:extLst>
          </p:cNvPr>
          <p:cNvPicPr>
            <a:picLocks noChangeAspect="1"/>
          </p:cNvPicPr>
          <p:nvPr/>
        </p:nvPicPr>
        <p:blipFill rotWithShape="1">
          <a:blip r:embed="rId3">
            <a:alphaModFix amt="35000"/>
          </a:blip>
          <a:srcRect t="7886" b="7845"/>
          <a:stretch/>
        </p:blipFill>
        <p:spPr>
          <a:xfrm>
            <a:off x="20" y="10"/>
            <a:ext cx="12191980" cy="6857990"/>
          </a:xfrm>
          <a:prstGeom prst="rect">
            <a:avLst/>
          </a:prstGeom>
        </p:spPr>
      </p:pic>
      <p:sp>
        <p:nvSpPr>
          <p:cNvPr id="35" name="Oval 34">
            <a:extLst>
              <a:ext uri="{FF2B5EF4-FFF2-40B4-BE49-F238E27FC236}">
                <a16:creationId xmlns="" xmlns:a16="http://schemas.microsoft.com/office/drawing/2014/main" id="{B10BB131-AC8E-4A8E-A5D1-36260F720C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89189" y="1119031"/>
            <a:ext cx="4619938" cy="46199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 xmlns:a16="http://schemas.microsoft.com/office/drawing/2014/main" id="{1094BB8F-3D6B-4311-9CC2-BAAED54FF268}"/>
              </a:ext>
            </a:extLst>
          </p:cNvPr>
          <p:cNvSpPr>
            <a:spLocks noGrp="1"/>
          </p:cNvSpPr>
          <p:nvPr>
            <p:ph type="title"/>
          </p:nvPr>
        </p:nvSpPr>
        <p:spPr>
          <a:xfrm>
            <a:off x="1171074" y="1396686"/>
            <a:ext cx="3240506" cy="4064628"/>
          </a:xfrm>
        </p:spPr>
        <p:txBody>
          <a:bodyPr vert="horz" lIns="91440" tIns="45720" rIns="91440" bIns="45720" rtlCol="0">
            <a:normAutofit/>
          </a:bodyPr>
          <a:lstStyle/>
          <a:p>
            <a:r>
              <a:rPr lang="el-GR" i="1" dirty="0">
                <a:latin typeface="Times New Roman"/>
                <a:cs typeface="Times New Roman"/>
              </a:rPr>
              <a:t>Παιδί, νέες τεχνολογίες και </a:t>
            </a:r>
            <a:r>
              <a:rPr lang="en-US" i="1" dirty="0">
                <a:latin typeface="TW Cen MT"/>
                <a:cs typeface="Times New Roman"/>
              </a:rPr>
              <a:t>Social Media</a:t>
            </a:r>
            <a:endParaRPr lang="el-GR" i="1" dirty="0"/>
          </a:p>
        </p:txBody>
      </p:sp>
      <p:sp>
        <p:nvSpPr>
          <p:cNvPr id="26" name="Content Placeholder 25">
            <a:extLst>
              <a:ext uri="{FF2B5EF4-FFF2-40B4-BE49-F238E27FC236}">
                <a16:creationId xmlns="" xmlns:a16="http://schemas.microsoft.com/office/drawing/2014/main" id="{BFFA633E-B000-425F-977C-D35F60BA9DE6}"/>
              </a:ext>
            </a:extLst>
          </p:cNvPr>
          <p:cNvSpPr>
            <a:spLocks noGrp="1"/>
          </p:cNvSpPr>
          <p:nvPr>
            <p:ph idx="1"/>
          </p:nvPr>
        </p:nvSpPr>
        <p:spPr>
          <a:xfrm>
            <a:off x="5370153" y="1526033"/>
            <a:ext cx="6039604" cy="4452865"/>
          </a:xfrm>
        </p:spPr>
        <p:txBody>
          <a:bodyPr vert="horz" lIns="91440" tIns="45720" rIns="91440" bIns="45720" rtlCol="0" anchor="t">
            <a:normAutofit/>
          </a:bodyPr>
          <a:lstStyle/>
          <a:p>
            <a:r>
              <a:rPr lang="el-GR" dirty="0">
                <a:solidFill>
                  <a:srgbClr val="FFFFFF"/>
                </a:solidFill>
                <a:latin typeface="+mj-lt"/>
              </a:rPr>
              <a:t>Εξέλιξη της τεχνολογίας και αλλαγές στη χρήση ηλεκτρονικών συσκευών</a:t>
            </a:r>
          </a:p>
          <a:p>
            <a:endParaRPr lang="el-GR" dirty="0">
              <a:solidFill>
                <a:srgbClr val="FFFFFF"/>
              </a:solidFill>
              <a:latin typeface="+mj-lt"/>
            </a:endParaRPr>
          </a:p>
          <a:p>
            <a:r>
              <a:rPr lang="el-GR" dirty="0">
                <a:solidFill>
                  <a:srgbClr val="FFFFFF"/>
                </a:solidFill>
                <a:latin typeface="+mj-lt"/>
              </a:rPr>
              <a:t>Τ</a:t>
            </a:r>
            <a:r>
              <a:rPr lang="el-GR" sz="3200" dirty="0">
                <a:solidFill>
                  <a:srgbClr val="FFFFFF"/>
                </a:solidFill>
                <a:latin typeface="Calibri"/>
                <a:cs typeface="Calibri"/>
              </a:rPr>
              <a:t>α παιδιά γεννιούνται μέσα στον ψηφιακό κόσμο</a:t>
            </a:r>
            <a:endParaRPr lang="el-GR" dirty="0"/>
          </a:p>
          <a:p>
            <a:endParaRPr lang="el-GR" sz="3200" dirty="0">
              <a:solidFill>
                <a:srgbClr val="FFFFFF"/>
              </a:solidFill>
              <a:latin typeface="Calibri"/>
              <a:cs typeface="Calibri"/>
            </a:endParaRPr>
          </a:p>
          <a:p>
            <a:r>
              <a:rPr lang="el-GR" sz="3200" dirty="0">
                <a:solidFill>
                  <a:srgbClr val="FFFFFF"/>
                </a:solidFill>
                <a:latin typeface="Calibri"/>
                <a:cs typeface="Calibri"/>
              </a:rPr>
              <a:t>Τα ψηφιακά μέσα είναι απλά μέσα στις ζωές τους </a:t>
            </a:r>
          </a:p>
          <a:p>
            <a:pPr marL="0" indent="0">
              <a:buNone/>
            </a:pPr>
            <a:endParaRPr lang="el-GR" sz="3200" dirty="0">
              <a:solidFill>
                <a:srgbClr val="FFFFFF"/>
              </a:solidFill>
              <a:latin typeface="Calibri"/>
              <a:cs typeface="Calibri"/>
            </a:endParaRPr>
          </a:p>
        </p:txBody>
      </p:sp>
      <p:sp>
        <p:nvSpPr>
          <p:cNvPr id="37" name="Arc 36">
            <a:extLst>
              <a:ext uri="{FF2B5EF4-FFF2-40B4-BE49-F238E27FC236}">
                <a16:creationId xmlns="" xmlns:a16="http://schemas.microsoft.com/office/drawing/2014/main" id="{5B7778FC-632E-4DCA-A7CB-0D7731CCF97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9" name="Oval 38">
            <a:extLst>
              <a:ext uri="{FF2B5EF4-FFF2-40B4-BE49-F238E27FC236}">
                <a16:creationId xmlns="" xmlns:a16="http://schemas.microsoft.com/office/drawing/2014/main" id="{FA23A907-97FB-4A8F-880A-DD77401C429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559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75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fade">
                                      <p:cBhvr>
                                        <p:cTn id="7" dur="500"/>
                                        <p:tgtEl>
                                          <p:spTgt spid="26">
                                            <p:txEl>
                                              <p:pRg st="0" end="0"/>
                                            </p:txEl>
                                          </p:spTgt>
                                        </p:tgtEl>
                                      </p:cBhvr>
                                    </p:animEffect>
                                  </p:childTnLst>
                                </p:cTn>
                              </p:par>
                            </p:childTnLst>
                          </p:cTn>
                        </p:par>
                        <p:par>
                          <p:cTn id="8" fill="hold">
                            <p:stCondLst>
                              <p:cond delay="1250"/>
                            </p:stCondLst>
                            <p:childTnLst>
                              <p:par>
                                <p:cTn id="9" presetID="10" presetClass="entr" presetSubtype="0" fill="hold" grpId="0" nodeType="afterEffect">
                                  <p:stCondLst>
                                    <p:cond delay="6250"/>
                                  </p:stCondLst>
                                  <p:childTnLst>
                                    <p:set>
                                      <p:cBhvr>
                                        <p:cTn id="10" dur="1" fill="hold">
                                          <p:stCondLst>
                                            <p:cond delay="0"/>
                                          </p:stCondLst>
                                        </p:cTn>
                                        <p:tgtEl>
                                          <p:spTgt spid="26">
                                            <p:txEl>
                                              <p:pRg st="2" end="2"/>
                                            </p:txEl>
                                          </p:spTgt>
                                        </p:tgtEl>
                                        <p:attrNameLst>
                                          <p:attrName>style.visibility</p:attrName>
                                        </p:attrNameLst>
                                      </p:cBhvr>
                                      <p:to>
                                        <p:strVal val="visible"/>
                                      </p:to>
                                    </p:set>
                                    <p:animEffect transition="in" filter="fade">
                                      <p:cBhvr>
                                        <p:cTn id="11" dur="500"/>
                                        <p:tgtEl>
                                          <p:spTgt spid="26">
                                            <p:txEl>
                                              <p:pRg st="2" end="2"/>
                                            </p:txEl>
                                          </p:spTgt>
                                        </p:tgtEl>
                                      </p:cBhvr>
                                    </p:animEffect>
                                  </p:childTnLst>
                                </p:cTn>
                              </p:par>
                            </p:childTnLst>
                          </p:cTn>
                        </p:par>
                        <p:par>
                          <p:cTn id="12" fill="hold">
                            <p:stCondLst>
                              <p:cond delay="8000"/>
                            </p:stCondLst>
                            <p:childTnLst>
                              <p:par>
                                <p:cTn id="13" presetID="10" presetClass="entr" presetSubtype="0" fill="hold" grpId="0" nodeType="afterEffect">
                                  <p:stCondLst>
                                    <p:cond delay="2250"/>
                                  </p:stCondLst>
                                  <p:childTnLst>
                                    <p:set>
                                      <p:cBhvr>
                                        <p:cTn id="14" dur="1" fill="hold">
                                          <p:stCondLst>
                                            <p:cond delay="0"/>
                                          </p:stCondLst>
                                        </p:cTn>
                                        <p:tgtEl>
                                          <p:spTgt spid="26">
                                            <p:txEl>
                                              <p:pRg st="4" end="4"/>
                                            </p:txEl>
                                          </p:spTgt>
                                        </p:tgtEl>
                                        <p:attrNameLst>
                                          <p:attrName>style.visibility</p:attrName>
                                        </p:attrNameLst>
                                      </p:cBhvr>
                                      <p:to>
                                        <p:strVal val="visible"/>
                                      </p:to>
                                    </p:set>
                                    <p:animEffect transition="in" filter="fade">
                                      <p:cBhvr>
                                        <p:cTn id="15" dur="500"/>
                                        <p:tgtEl>
                                          <p:spTgt spid="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Freeform: Shape 42">
            <a:extLst>
              <a:ext uri="{FF2B5EF4-FFF2-40B4-BE49-F238E27FC236}">
                <a16:creationId xmlns="" xmlns:a16="http://schemas.microsoft.com/office/drawing/2014/main" id="{23DA7759-3209-4FE2-96D1-4EEDD81E9E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Freeform: Shape 44">
            <a:extLst>
              <a:ext uri="{FF2B5EF4-FFF2-40B4-BE49-F238E27FC236}">
                <a16:creationId xmlns="" xmlns:a16="http://schemas.microsoft.com/office/drawing/2014/main" id="{41460DAD-8769-4C9F-9C8C-BB0443909D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47" name="Rectangle 46">
            <a:extLst>
              <a:ext uri="{FF2B5EF4-FFF2-40B4-BE49-F238E27FC236}">
                <a16:creationId xmlns="" xmlns:a16="http://schemas.microsoft.com/office/drawing/2014/main" id="{460B0EFB-53ED-4F35-B05D-F658EA021C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9" name="Picture 38" descr="Μοτίβο κυματομορφής ήχου σε θολή οθόνη">
            <a:extLst>
              <a:ext uri="{FF2B5EF4-FFF2-40B4-BE49-F238E27FC236}">
                <a16:creationId xmlns="" xmlns:a16="http://schemas.microsoft.com/office/drawing/2014/main" id="{3D336032-E5F7-B30E-B126-F8136A301223}"/>
              </a:ext>
            </a:extLst>
          </p:cNvPr>
          <p:cNvPicPr>
            <a:picLocks noChangeAspect="1"/>
          </p:cNvPicPr>
          <p:nvPr/>
        </p:nvPicPr>
        <p:blipFill rotWithShape="1">
          <a:blip r:embed="rId3"/>
          <a:srcRect l="22159" r="30649" b="-3"/>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49" name="!!Arc">
            <a:extLst>
              <a:ext uri="{FF2B5EF4-FFF2-40B4-BE49-F238E27FC236}">
                <a16:creationId xmlns="" xmlns:a16="http://schemas.microsoft.com/office/drawing/2014/main" id="{835EF3DD-7D43-4A27-8967-A92FD8CC93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Τίτλος 1">
            <a:extLst>
              <a:ext uri="{FF2B5EF4-FFF2-40B4-BE49-F238E27FC236}">
                <a16:creationId xmlns="" xmlns:a16="http://schemas.microsoft.com/office/drawing/2014/main" id="{1094BB8F-3D6B-4311-9CC2-BAAED54FF268}"/>
              </a:ext>
            </a:extLst>
          </p:cNvPr>
          <p:cNvSpPr>
            <a:spLocks noGrp="1"/>
          </p:cNvSpPr>
          <p:nvPr>
            <p:ph type="title"/>
          </p:nvPr>
        </p:nvSpPr>
        <p:spPr>
          <a:xfrm>
            <a:off x="5827048" y="407987"/>
            <a:ext cx="5721484" cy="1325563"/>
          </a:xfrm>
        </p:spPr>
        <p:txBody>
          <a:bodyPr vert="horz" lIns="91440" tIns="45720" rIns="91440" bIns="45720" rtlCol="0" anchor="ctr">
            <a:normAutofit/>
          </a:bodyPr>
          <a:lstStyle/>
          <a:p>
            <a:r>
              <a:rPr lang="en-US" i="1" kern="1200" dirty="0">
                <a:solidFill>
                  <a:schemeClr val="tx1"/>
                </a:solidFill>
                <a:latin typeface="+mj-lt"/>
                <a:ea typeface="+mj-ea"/>
                <a:cs typeface="+mj-cs"/>
              </a:rPr>
              <a:t> Social Media</a:t>
            </a:r>
            <a:endParaRPr lang="en-US" kern="1200" dirty="0">
              <a:solidFill>
                <a:schemeClr val="tx1"/>
              </a:solidFill>
              <a:latin typeface="+mj-lt"/>
              <a:ea typeface="+mj-ea"/>
              <a:cs typeface="+mj-cs"/>
            </a:endParaRPr>
          </a:p>
          <a:p>
            <a:endParaRPr lang="en-US" kern="1200" dirty="0">
              <a:solidFill>
                <a:schemeClr val="tx1"/>
              </a:solidFill>
              <a:latin typeface="+mj-lt"/>
              <a:ea typeface="+mj-ea"/>
              <a:cs typeface="+mj-cs"/>
            </a:endParaRPr>
          </a:p>
        </p:txBody>
      </p:sp>
      <p:sp>
        <p:nvSpPr>
          <p:cNvPr id="3" name="Θέση περιεχομένου 2">
            <a:extLst>
              <a:ext uri="{FF2B5EF4-FFF2-40B4-BE49-F238E27FC236}">
                <a16:creationId xmlns="" xmlns:a16="http://schemas.microsoft.com/office/drawing/2014/main" id="{A04A1BD7-78DE-4FB3-A9F6-30FD32DFB4B1}"/>
              </a:ext>
            </a:extLst>
          </p:cNvPr>
          <p:cNvSpPr>
            <a:spLocks noGrp="1"/>
          </p:cNvSpPr>
          <p:nvPr>
            <p:ph sz="half" idx="1"/>
          </p:nvPr>
        </p:nvSpPr>
        <p:spPr>
          <a:xfrm>
            <a:off x="5827048" y="1897241"/>
            <a:ext cx="5994653" cy="4825791"/>
          </a:xfrm>
        </p:spPr>
        <p:txBody>
          <a:bodyPr vert="horz" lIns="91440" tIns="45720" rIns="91440" bIns="45720" rtlCol="0" anchor="t">
            <a:noAutofit/>
          </a:bodyPr>
          <a:lstStyle/>
          <a:p>
            <a:pPr>
              <a:spcBef>
                <a:spcPts val="1200"/>
              </a:spcBef>
            </a:pPr>
            <a:r>
              <a:rPr lang="en-US" dirty="0">
                <a:latin typeface="Calibri"/>
                <a:cs typeface="Calibri"/>
              </a:rPr>
              <a:t>Απ</a:t>
            </a:r>
            <a:r>
              <a:rPr lang="en-US" dirty="0" err="1">
                <a:latin typeface="Calibri"/>
                <a:cs typeface="Calibri"/>
              </a:rPr>
              <a:t>οτελούν</a:t>
            </a:r>
            <a:r>
              <a:rPr lang="en-US" dirty="0">
                <a:latin typeface="Calibri"/>
                <a:cs typeface="Calibri"/>
              </a:rPr>
              <a:t> </a:t>
            </a:r>
            <a:r>
              <a:rPr lang="en-US" dirty="0" err="1">
                <a:latin typeface="Calibri"/>
                <a:cs typeface="Calibri"/>
              </a:rPr>
              <a:t>εφ</a:t>
            </a:r>
            <a:r>
              <a:rPr lang="en-US" dirty="0">
                <a:latin typeface="Calibri"/>
                <a:cs typeface="Calibri"/>
              </a:rPr>
              <a:t>α</a:t>
            </a:r>
            <a:r>
              <a:rPr lang="en-US" dirty="0" err="1">
                <a:latin typeface="Calibri"/>
                <a:cs typeface="Calibri"/>
              </a:rPr>
              <a:t>ρμογές</a:t>
            </a:r>
            <a:r>
              <a:rPr lang="en-US" dirty="0">
                <a:latin typeface="Calibri"/>
                <a:cs typeface="Calibri"/>
              </a:rPr>
              <a:t> </a:t>
            </a:r>
            <a:r>
              <a:rPr lang="en-US" dirty="0" err="1">
                <a:latin typeface="Calibri"/>
                <a:cs typeface="Calibri"/>
              </a:rPr>
              <a:t>γι</a:t>
            </a:r>
            <a:r>
              <a:rPr lang="en-US" dirty="0">
                <a:latin typeface="Calibri"/>
                <a:cs typeface="Calibri"/>
              </a:rPr>
              <a:t>α </a:t>
            </a:r>
            <a:r>
              <a:rPr lang="en-US" dirty="0" err="1">
                <a:latin typeface="Calibri"/>
                <a:cs typeface="Calibri"/>
              </a:rPr>
              <a:t>δημιουργί</a:t>
            </a:r>
            <a:r>
              <a:rPr lang="en-US" dirty="0">
                <a:latin typeface="Calibri"/>
                <a:cs typeface="Calibri"/>
              </a:rPr>
              <a:t>α και α</a:t>
            </a:r>
            <a:r>
              <a:rPr lang="en-US" dirty="0" err="1">
                <a:latin typeface="Calibri"/>
                <a:cs typeface="Calibri"/>
              </a:rPr>
              <a:t>ντ</a:t>
            </a:r>
            <a:r>
              <a:rPr lang="en-US" dirty="0">
                <a:latin typeface="Calibri"/>
                <a:cs typeface="Calibri"/>
              </a:rPr>
              <a:t>α</a:t>
            </a:r>
            <a:r>
              <a:rPr lang="en-US" dirty="0" err="1">
                <a:latin typeface="Calibri"/>
                <a:cs typeface="Calibri"/>
              </a:rPr>
              <a:t>λλ</a:t>
            </a:r>
            <a:r>
              <a:rPr lang="en-US" dirty="0">
                <a:latin typeface="Calibri"/>
                <a:cs typeface="Calibri"/>
              </a:rPr>
              <a:t>α</a:t>
            </a:r>
            <a:r>
              <a:rPr lang="en-US" dirty="0" err="1">
                <a:latin typeface="Calibri"/>
                <a:cs typeface="Calibri"/>
              </a:rPr>
              <a:t>γή</a:t>
            </a:r>
            <a:r>
              <a:rPr lang="en-US" dirty="0">
                <a:latin typeface="Calibri"/>
                <a:cs typeface="Calibri"/>
              </a:rPr>
              <a:t> π</a:t>
            </a:r>
            <a:r>
              <a:rPr lang="en-US" dirty="0" err="1">
                <a:latin typeface="Calibri"/>
                <a:cs typeface="Calibri"/>
              </a:rPr>
              <a:t>εριεχομένου</a:t>
            </a:r>
            <a:endParaRPr lang="en-US" dirty="0">
              <a:latin typeface="Calibri"/>
              <a:cs typeface="Calibri"/>
            </a:endParaRPr>
          </a:p>
          <a:p>
            <a:pPr>
              <a:spcBef>
                <a:spcPts val="1200"/>
              </a:spcBef>
            </a:pPr>
            <a:endParaRPr lang="en-US" dirty="0">
              <a:latin typeface="Calibri"/>
              <a:cs typeface="Calibri"/>
            </a:endParaRPr>
          </a:p>
          <a:p>
            <a:pPr>
              <a:spcBef>
                <a:spcPts val="1200"/>
              </a:spcBef>
            </a:pPr>
            <a:r>
              <a:rPr lang="en-US" dirty="0">
                <a:latin typeface="Calibri"/>
                <a:cs typeface="Calibri"/>
              </a:rPr>
              <a:t>Τα </a:t>
            </a:r>
            <a:r>
              <a:rPr lang="en-US" dirty="0" err="1">
                <a:latin typeface="Calibri"/>
                <a:cs typeface="Calibri"/>
              </a:rPr>
              <a:t>μέλη</a:t>
            </a:r>
            <a:r>
              <a:rPr lang="en-US" dirty="0">
                <a:latin typeface="Calibri"/>
                <a:cs typeface="Calibri"/>
              </a:rPr>
              <a:t> </a:t>
            </a:r>
            <a:r>
              <a:rPr lang="en-US" dirty="0" err="1">
                <a:latin typeface="Calibri"/>
                <a:cs typeface="Calibri"/>
              </a:rPr>
              <a:t>τους</a:t>
            </a:r>
            <a:endParaRPr lang="en-US" dirty="0">
              <a:latin typeface="Calibri"/>
              <a:cs typeface="Calibri"/>
            </a:endParaRPr>
          </a:p>
          <a:p>
            <a:pPr lvl="1">
              <a:spcBef>
                <a:spcPts val="1200"/>
              </a:spcBef>
            </a:pPr>
            <a:r>
              <a:rPr lang="en-US" sz="2800" dirty="0" err="1">
                <a:latin typeface="Calibri"/>
                <a:cs typeface="Calibri"/>
              </a:rPr>
              <a:t>Μιλούν</a:t>
            </a:r>
            <a:endParaRPr lang="en-US" sz="2800" dirty="0">
              <a:latin typeface="Calibri"/>
              <a:cs typeface="Calibri"/>
            </a:endParaRPr>
          </a:p>
          <a:p>
            <a:pPr lvl="1">
              <a:spcBef>
                <a:spcPts val="1200"/>
              </a:spcBef>
            </a:pPr>
            <a:r>
              <a:rPr lang="en-US" sz="2800" dirty="0" err="1">
                <a:latin typeface="Calibri"/>
                <a:cs typeface="Calibri"/>
              </a:rPr>
              <a:t>Συμμετέχουν</a:t>
            </a:r>
            <a:endParaRPr lang="en-US" sz="2800" dirty="0">
              <a:latin typeface="Calibri"/>
              <a:cs typeface="Calibri"/>
            </a:endParaRPr>
          </a:p>
          <a:p>
            <a:pPr lvl="1">
              <a:spcBef>
                <a:spcPts val="1200"/>
              </a:spcBef>
            </a:pPr>
            <a:r>
              <a:rPr lang="en-US" sz="2800" dirty="0" err="1">
                <a:latin typeface="Calibri"/>
                <a:cs typeface="Calibri"/>
              </a:rPr>
              <a:t>Μοιράζοντ</a:t>
            </a:r>
            <a:r>
              <a:rPr lang="en-US" sz="2800" dirty="0">
                <a:latin typeface="Calibri"/>
                <a:cs typeface="Calibri"/>
              </a:rPr>
              <a:t>αι</a:t>
            </a:r>
          </a:p>
          <a:p>
            <a:pPr lvl="1">
              <a:spcBef>
                <a:spcPts val="1200"/>
              </a:spcBef>
            </a:pPr>
            <a:r>
              <a:rPr lang="en-US" sz="2800" dirty="0" err="1">
                <a:latin typeface="Calibri"/>
                <a:cs typeface="Calibri"/>
              </a:rPr>
              <a:t>Αλληλε</a:t>
            </a:r>
            <a:r>
              <a:rPr lang="en-US" sz="2800" dirty="0">
                <a:latin typeface="Calibri"/>
                <a:cs typeface="Calibri"/>
              </a:rPr>
              <a:t>πιδρούν</a:t>
            </a:r>
          </a:p>
          <a:p>
            <a:pPr marL="457200" lvl="1" indent="0">
              <a:spcBef>
                <a:spcPts val="1200"/>
              </a:spcBef>
              <a:buNone/>
            </a:pPr>
            <a:endParaRPr lang="en-US" dirty="0"/>
          </a:p>
          <a:p>
            <a:pPr>
              <a:spcBef>
                <a:spcPts val="1200"/>
              </a:spcBef>
            </a:pPr>
            <a:endParaRPr lang="en-US" dirty="0"/>
          </a:p>
          <a:p>
            <a:pPr>
              <a:spcBef>
                <a:spcPts val="1200"/>
              </a:spcBef>
            </a:pPr>
            <a:endParaRPr lang="en-US" dirty="0"/>
          </a:p>
          <a:p>
            <a:endParaRPr lang="en-US" dirty="0"/>
          </a:p>
        </p:txBody>
      </p:sp>
      <p:sp>
        <p:nvSpPr>
          <p:cNvPr id="7" name="TextBox 6">
            <a:extLst>
              <a:ext uri="{FF2B5EF4-FFF2-40B4-BE49-F238E27FC236}">
                <a16:creationId xmlns="" xmlns:a16="http://schemas.microsoft.com/office/drawing/2014/main" id="{79B9050C-2823-440C-98B3-F0E600FC2CCA}"/>
              </a:ext>
            </a:extLst>
          </p:cNvPr>
          <p:cNvSpPr txBox="1"/>
          <p:nvPr/>
        </p:nvSpPr>
        <p:spPr>
          <a:xfrm>
            <a:off x="3147483" y="25019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l-GR" dirty="0"/>
          </a:p>
        </p:txBody>
      </p:sp>
    </p:spTree>
    <p:extLst>
      <p:ext uri="{BB962C8B-B14F-4D97-AF65-F5344CB8AC3E}">
        <p14:creationId xmlns:p14="http://schemas.microsoft.com/office/powerpoint/2010/main" val="1106662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425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6750"/>
                            </p:stCondLst>
                            <p:childTnLst>
                              <p:par>
                                <p:cTn id="13" presetID="10" presetClass="entr" presetSubtype="0" fill="hold" grpId="0" nodeType="afterEffect">
                                  <p:stCondLst>
                                    <p:cond delay="125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par>
                          <p:cTn id="16" fill="hold">
                            <p:stCondLst>
                              <p:cond delay="8500"/>
                            </p:stCondLst>
                            <p:childTnLst>
                              <p:par>
                                <p:cTn id="17" presetID="10" presetClass="entr" presetSubtype="0" fill="hold" grpId="0" nodeType="afterEffect">
                                  <p:stCondLst>
                                    <p:cond delay="5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par>
                          <p:cTn id="20" fill="hold">
                            <p:stCondLst>
                              <p:cond delay="9500"/>
                            </p:stCondLst>
                            <p:childTnLst>
                              <p:par>
                                <p:cTn id="21" presetID="10" presetClass="entr" presetSubtype="0" fill="hold" grpId="0" nodeType="afterEffect">
                                  <p:stCondLst>
                                    <p:cond delay="50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par>
                          <p:cTn id="24" fill="hold">
                            <p:stCondLst>
                              <p:cond delay="10500"/>
                            </p:stCondLst>
                            <p:childTnLst>
                              <p:par>
                                <p:cTn id="25" presetID="10" presetClass="entr" presetSubtype="0" fill="hold" grpId="0" nodeType="afterEffect">
                                  <p:stCondLst>
                                    <p:cond delay="50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Freeform: Shape 53">
            <a:extLst>
              <a:ext uri="{FF2B5EF4-FFF2-40B4-BE49-F238E27FC236}">
                <a16:creationId xmlns="" xmlns:a16="http://schemas.microsoft.com/office/drawing/2014/main" id="{23DA7759-3209-4FE2-96D1-4EEDD81E9E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Freeform: Shape 55">
            <a:extLst>
              <a:ext uri="{FF2B5EF4-FFF2-40B4-BE49-F238E27FC236}">
                <a16:creationId xmlns="" xmlns:a16="http://schemas.microsoft.com/office/drawing/2014/main" id="{41460DAD-8769-4C9F-9C8C-BB0443909D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Rectangle">
            <a:extLst>
              <a:ext uri="{FF2B5EF4-FFF2-40B4-BE49-F238E27FC236}">
                <a16:creationId xmlns="" xmlns:a16="http://schemas.microsoft.com/office/drawing/2014/main" id="{442D2C40-7ED8-45E4-9E7D-C3407F9CAB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9" name="Picture 38" descr="Μοτίβο κυματομορφής ήχου σε θολή οθόνη">
            <a:extLst>
              <a:ext uri="{FF2B5EF4-FFF2-40B4-BE49-F238E27FC236}">
                <a16:creationId xmlns="" xmlns:a16="http://schemas.microsoft.com/office/drawing/2014/main" id="{3D336032-E5F7-B30E-B126-F8136A301223}"/>
              </a:ext>
            </a:extLst>
          </p:cNvPr>
          <p:cNvPicPr>
            <a:picLocks noChangeAspect="1"/>
          </p:cNvPicPr>
          <p:nvPr/>
        </p:nvPicPr>
        <p:blipFill rotWithShape="1">
          <a:blip r:embed="rId3">
            <a:alphaModFix amt="35000"/>
          </a:blip>
          <a:srcRect b="15626"/>
          <a:stretch/>
        </p:blipFill>
        <p:spPr>
          <a:xfrm>
            <a:off x="20" y="-8467"/>
            <a:ext cx="12191980" cy="6866467"/>
          </a:xfrm>
          <a:prstGeom prst="rect">
            <a:avLst/>
          </a:prstGeom>
        </p:spPr>
      </p:pic>
      <p:sp>
        <p:nvSpPr>
          <p:cNvPr id="17" name="Τίτλος 1">
            <a:extLst>
              <a:ext uri="{FF2B5EF4-FFF2-40B4-BE49-F238E27FC236}">
                <a16:creationId xmlns="" xmlns:a16="http://schemas.microsoft.com/office/drawing/2014/main" id="{1094BB8F-3D6B-4311-9CC2-BAAED54FF268}"/>
              </a:ext>
            </a:extLst>
          </p:cNvPr>
          <p:cNvSpPr>
            <a:spLocks noGrp="1"/>
          </p:cNvSpPr>
          <p:nvPr>
            <p:ph type="title"/>
          </p:nvPr>
        </p:nvSpPr>
        <p:spPr>
          <a:xfrm>
            <a:off x="686834" y="591344"/>
            <a:ext cx="3200400" cy="5585619"/>
          </a:xfrm>
        </p:spPr>
        <p:txBody>
          <a:bodyPr vert="horz" lIns="91440" tIns="45720" rIns="91440" bIns="45720" rtlCol="0" anchor="ctr">
            <a:normAutofit/>
          </a:bodyPr>
          <a:lstStyle/>
          <a:p>
            <a:r>
              <a:rPr lang="en-US" i="1" kern="1200" dirty="0">
                <a:solidFill>
                  <a:srgbClr val="FFFFFF"/>
                </a:solidFill>
                <a:latin typeface="+mj-lt"/>
                <a:ea typeface="+mj-ea"/>
                <a:cs typeface="+mj-cs"/>
              </a:rPr>
              <a:t> Social Media</a:t>
            </a:r>
            <a:endParaRPr lang="en-US" kern="1200" dirty="0">
              <a:solidFill>
                <a:srgbClr val="FFFFFF"/>
              </a:solidFill>
              <a:latin typeface="+mj-lt"/>
              <a:ea typeface="+mj-ea"/>
              <a:cs typeface="+mj-cs"/>
            </a:endParaRPr>
          </a:p>
          <a:p>
            <a:endParaRPr lang="en-US" kern="1200" dirty="0">
              <a:solidFill>
                <a:srgbClr val="FFFFFF"/>
              </a:solidFill>
              <a:latin typeface="+mj-lt"/>
              <a:ea typeface="+mj-ea"/>
              <a:cs typeface="+mj-cs"/>
            </a:endParaRPr>
          </a:p>
        </p:txBody>
      </p:sp>
      <p:sp>
        <p:nvSpPr>
          <p:cNvPr id="60" name="Arc 59">
            <a:extLst>
              <a:ext uri="{FF2B5EF4-FFF2-40B4-BE49-F238E27FC236}">
                <a16:creationId xmlns="" xmlns:a16="http://schemas.microsoft.com/office/drawing/2014/main" id="{081E4A58-353D-44AE-B2FC-2A74E2E400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 xmlns:a16="http://schemas.microsoft.com/office/drawing/2014/main" id="{79B9050C-2823-440C-98B3-F0E600FC2CCA}"/>
              </a:ext>
            </a:extLst>
          </p:cNvPr>
          <p:cNvSpPr txBox="1"/>
          <p:nvPr/>
        </p:nvSpPr>
        <p:spPr>
          <a:xfrm>
            <a:off x="3147483" y="25019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l-GR" dirty="0"/>
          </a:p>
        </p:txBody>
      </p:sp>
      <p:sp>
        <p:nvSpPr>
          <p:cNvPr id="10" name="TextBox 9">
            <a:extLst>
              <a:ext uri="{FF2B5EF4-FFF2-40B4-BE49-F238E27FC236}">
                <a16:creationId xmlns="" xmlns:a16="http://schemas.microsoft.com/office/drawing/2014/main" id="{0D8820A2-DC3F-9B62-C580-AC6A1BD71656}"/>
              </a:ext>
            </a:extLst>
          </p:cNvPr>
          <p:cNvSpPr txBox="1"/>
          <p:nvPr/>
        </p:nvSpPr>
        <p:spPr>
          <a:xfrm>
            <a:off x="4446055" y="366623"/>
            <a:ext cx="7502103" cy="64940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Wingdings"/>
              <a:buChar char="ü"/>
            </a:pPr>
            <a:endParaRPr lang="el-GR" sz="2800" dirty="0">
              <a:solidFill>
                <a:schemeClr val="bg1"/>
              </a:solidFill>
            </a:endParaRPr>
          </a:p>
          <a:p>
            <a:pPr>
              <a:buFont typeface="Arial"/>
              <a:buChar char="•"/>
            </a:pPr>
            <a:r>
              <a:rPr lang="el-GR" sz="3200" dirty="0">
                <a:solidFill>
                  <a:schemeClr val="bg1"/>
                </a:solidFill>
                <a:ea typeface="+mn-lt"/>
                <a:cs typeface="+mn-lt"/>
              </a:rPr>
              <a:t>συνεργατικά προγράμματα ( </a:t>
            </a:r>
            <a:r>
              <a:rPr lang="el-GR" sz="3200" dirty="0" err="1">
                <a:solidFill>
                  <a:schemeClr val="bg1"/>
                </a:solidFill>
                <a:ea typeface="+mn-lt"/>
                <a:cs typeface="+mn-lt"/>
              </a:rPr>
              <a:t>Wikipedia</a:t>
            </a:r>
            <a:r>
              <a:rPr lang="el-GR" sz="3200" dirty="0">
                <a:solidFill>
                  <a:schemeClr val="bg1"/>
                </a:solidFill>
                <a:ea typeface="+mn-lt"/>
                <a:cs typeface="+mn-lt"/>
              </a:rPr>
              <a:t>)</a:t>
            </a:r>
            <a:endParaRPr lang="el-GR" sz="3200" dirty="0">
              <a:solidFill>
                <a:schemeClr val="bg1"/>
              </a:solidFill>
            </a:endParaRPr>
          </a:p>
          <a:p>
            <a:pPr>
              <a:buFont typeface="Arial"/>
              <a:buChar char="•"/>
            </a:pPr>
            <a:endParaRPr lang="el-GR" sz="3200" dirty="0">
              <a:solidFill>
                <a:schemeClr val="bg1"/>
              </a:solidFill>
              <a:ea typeface="+mn-lt"/>
              <a:cs typeface="+mn-lt"/>
            </a:endParaRPr>
          </a:p>
          <a:p>
            <a:pPr>
              <a:buFont typeface="Arial"/>
              <a:buChar char="•"/>
            </a:pPr>
            <a:r>
              <a:rPr lang="el-GR" sz="3200" dirty="0" err="1">
                <a:solidFill>
                  <a:schemeClr val="bg1"/>
                </a:solidFill>
                <a:ea typeface="+mn-lt"/>
                <a:cs typeface="+mn-lt"/>
              </a:rPr>
              <a:t>blogs</a:t>
            </a:r>
            <a:r>
              <a:rPr lang="el-GR" sz="3200" dirty="0">
                <a:solidFill>
                  <a:schemeClr val="bg1"/>
                </a:solidFill>
                <a:ea typeface="+mn-lt"/>
                <a:cs typeface="+mn-lt"/>
              </a:rPr>
              <a:t> </a:t>
            </a:r>
            <a:endParaRPr lang="el-GR" sz="3200" dirty="0">
              <a:solidFill>
                <a:schemeClr val="bg1"/>
              </a:solidFill>
            </a:endParaRPr>
          </a:p>
          <a:p>
            <a:pPr>
              <a:buFont typeface="Arial"/>
              <a:buChar char="•"/>
            </a:pPr>
            <a:endParaRPr lang="el-GR" sz="3200" dirty="0">
              <a:solidFill>
                <a:schemeClr val="bg1"/>
              </a:solidFill>
              <a:ea typeface="+mn-lt"/>
              <a:cs typeface="+mn-lt"/>
            </a:endParaRPr>
          </a:p>
          <a:p>
            <a:pPr>
              <a:buFont typeface="Arial"/>
              <a:buChar char="•"/>
            </a:pPr>
            <a:r>
              <a:rPr lang="el-GR" sz="3200" dirty="0">
                <a:solidFill>
                  <a:schemeClr val="bg1"/>
                </a:solidFill>
                <a:ea typeface="+mn-lt"/>
                <a:cs typeface="+mn-lt"/>
              </a:rPr>
              <a:t>κοινότητες περιεχομένου ( </a:t>
            </a:r>
            <a:r>
              <a:rPr lang="el-GR" sz="3200" dirty="0" err="1">
                <a:solidFill>
                  <a:schemeClr val="bg1"/>
                </a:solidFill>
                <a:ea typeface="+mn-lt"/>
                <a:cs typeface="+mn-lt"/>
              </a:rPr>
              <a:t>YouTube</a:t>
            </a:r>
            <a:r>
              <a:rPr lang="el-GR" sz="3200" dirty="0">
                <a:solidFill>
                  <a:schemeClr val="bg1"/>
                </a:solidFill>
                <a:ea typeface="+mn-lt"/>
                <a:cs typeface="+mn-lt"/>
              </a:rPr>
              <a:t>)</a:t>
            </a:r>
            <a:endParaRPr lang="el-GR" sz="3200" dirty="0">
              <a:solidFill>
                <a:schemeClr val="bg1"/>
              </a:solidFill>
            </a:endParaRPr>
          </a:p>
          <a:p>
            <a:pPr>
              <a:buFont typeface="Arial"/>
              <a:buChar char="•"/>
            </a:pPr>
            <a:endParaRPr lang="el-GR" sz="3200" dirty="0">
              <a:solidFill>
                <a:schemeClr val="bg1"/>
              </a:solidFill>
              <a:ea typeface="+mn-lt"/>
              <a:cs typeface="+mn-lt"/>
            </a:endParaRPr>
          </a:p>
          <a:p>
            <a:pPr>
              <a:buFont typeface="Arial"/>
              <a:buChar char="•"/>
            </a:pPr>
            <a:r>
              <a:rPr lang="el-GR" sz="3200" dirty="0" err="1">
                <a:solidFill>
                  <a:schemeClr val="bg1"/>
                </a:solidFill>
                <a:ea typeface="+mn-lt"/>
                <a:cs typeface="+mn-lt"/>
              </a:rPr>
              <a:t>ιστότοποι</a:t>
            </a:r>
            <a:r>
              <a:rPr lang="el-GR" sz="3200" dirty="0">
                <a:solidFill>
                  <a:schemeClr val="bg1"/>
                </a:solidFill>
                <a:ea typeface="+mn-lt"/>
                <a:cs typeface="+mn-lt"/>
              </a:rPr>
              <a:t> κοινωνικής δικτύωσης </a:t>
            </a:r>
          </a:p>
          <a:p>
            <a:r>
              <a:rPr lang="el-GR" sz="3200" dirty="0">
                <a:solidFill>
                  <a:schemeClr val="bg1"/>
                </a:solidFill>
                <a:ea typeface="+mn-lt"/>
                <a:cs typeface="+mn-lt"/>
              </a:rPr>
              <a:t>(Facebook)</a:t>
            </a:r>
            <a:endParaRPr lang="el-GR" sz="3200" dirty="0">
              <a:solidFill>
                <a:schemeClr val="bg1"/>
              </a:solidFill>
            </a:endParaRPr>
          </a:p>
          <a:p>
            <a:endParaRPr lang="el-GR" sz="3200" dirty="0">
              <a:solidFill>
                <a:schemeClr val="bg1"/>
              </a:solidFill>
              <a:ea typeface="+mn-lt"/>
              <a:cs typeface="+mn-lt"/>
            </a:endParaRPr>
          </a:p>
          <a:p>
            <a:pPr>
              <a:buFont typeface="Arial"/>
              <a:buChar char="•"/>
            </a:pPr>
            <a:r>
              <a:rPr lang="el-GR" sz="3200" dirty="0">
                <a:solidFill>
                  <a:schemeClr val="bg1"/>
                </a:solidFill>
                <a:ea typeface="+mn-lt"/>
                <a:cs typeface="+mn-lt"/>
              </a:rPr>
              <a:t>εικονικοί και κοινωνικοί κόσμοι </a:t>
            </a:r>
          </a:p>
          <a:p>
            <a:r>
              <a:rPr lang="el-GR" sz="3200" dirty="0">
                <a:solidFill>
                  <a:schemeClr val="bg1"/>
                </a:solidFill>
                <a:ea typeface="+mn-lt"/>
                <a:cs typeface="+mn-lt"/>
              </a:rPr>
              <a:t>( World of </a:t>
            </a:r>
            <a:r>
              <a:rPr lang="el-GR" sz="3200" dirty="0" err="1">
                <a:solidFill>
                  <a:schemeClr val="bg1"/>
                </a:solidFill>
                <a:ea typeface="+mn-lt"/>
                <a:cs typeface="+mn-lt"/>
              </a:rPr>
              <a:t>Warcraft</a:t>
            </a:r>
            <a:r>
              <a:rPr lang="el-GR" sz="3200" dirty="0">
                <a:solidFill>
                  <a:schemeClr val="bg1"/>
                </a:solidFill>
                <a:ea typeface="+mn-lt"/>
                <a:cs typeface="+mn-lt"/>
              </a:rPr>
              <a:t>, </a:t>
            </a:r>
            <a:r>
              <a:rPr lang="el-GR" sz="3200" dirty="0" err="1">
                <a:solidFill>
                  <a:schemeClr val="bg1"/>
                </a:solidFill>
                <a:ea typeface="+mn-lt"/>
                <a:cs typeface="+mn-lt"/>
              </a:rPr>
              <a:t>Second</a:t>
            </a:r>
            <a:r>
              <a:rPr lang="el-GR" sz="3200" dirty="0">
                <a:solidFill>
                  <a:schemeClr val="bg1"/>
                </a:solidFill>
                <a:ea typeface="+mn-lt"/>
                <a:cs typeface="+mn-lt"/>
              </a:rPr>
              <a:t> </a:t>
            </a:r>
            <a:r>
              <a:rPr lang="el-GR" sz="3200" dirty="0" err="1">
                <a:solidFill>
                  <a:schemeClr val="bg1"/>
                </a:solidFill>
                <a:ea typeface="+mn-lt"/>
                <a:cs typeface="+mn-lt"/>
              </a:rPr>
              <a:t>Life</a:t>
            </a:r>
            <a:r>
              <a:rPr lang="el-GR" sz="3200" dirty="0">
                <a:solidFill>
                  <a:schemeClr val="bg1"/>
                </a:solidFill>
                <a:ea typeface="+mn-lt"/>
                <a:cs typeface="+mn-lt"/>
              </a:rPr>
              <a:t>).</a:t>
            </a:r>
            <a:endParaRPr lang="el-GR" sz="3200" dirty="0">
              <a:solidFill>
                <a:schemeClr val="bg1"/>
              </a:solidFill>
            </a:endParaRPr>
          </a:p>
          <a:p>
            <a:pPr marL="457200" indent="-457200">
              <a:buFont typeface="Wingdings"/>
              <a:buChar char="ü"/>
            </a:pPr>
            <a:endParaRPr lang="el-GR" dirty="0">
              <a:solidFill>
                <a:schemeClr val="bg1"/>
              </a:solidFill>
            </a:endParaRPr>
          </a:p>
          <a:p>
            <a:pPr marL="457200" indent="-457200">
              <a:buFont typeface="Wingdings"/>
              <a:buChar char="ü"/>
            </a:pPr>
            <a:endParaRPr lang="el-GR" dirty="0">
              <a:solidFill>
                <a:schemeClr val="bg1"/>
              </a:solidFill>
            </a:endParaRPr>
          </a:p>
        </p:txBody>
      </p:sp>
    </p:spTree>
    <p:extLst>
      <p:ext uri="{BB962C8B-B14F-4D97-AF65-F5344CB8AC3E}">
        <p14:creationId xmlns:p14="http://schemas.microsoft.com/office/powerpoint/2010/main" val="218968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350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par>
                          <p:cTn id="8" fill="hold">
                            <p:stCondLst>
                              <p:cond delay="4000"/>
                            </p:stCondLst>
                            <p:childTnLst>
                              <p:par>
                                <p:cTn id="9" presetID="10" presetClass="entr" presetSubtype="0" fill="hold" grpId="0" nodeType="afterEffect">
                                  <p:stCondLst>
                                    <p:cond delay="1250"/>
                                  </p:stCondLst>
                                  <p:childTnLst>
                                    <p:set>
                                      <p:cBhvr>
                                        <p:cTn id="10" dur="1" fill="hold">
                                          <p:stCondLst>
                                            <p:cond delay="0"/>
                                          </p:stCondLst>
                                        </p:cTn>
                                        <p:tgtEl>
                                          <p:spTgt spid="10">
                                            <p:txEl>
                                              <p:pRg st="3" end="3"/>
                                            </p:txEl>
                                          </p:spTgt>
                                        </p:tgtEl>
                                        <p:attrNameLst>
                                          <p:attrName>style.visibility</p:attrName>
                                        </p:attrNameLst>
                                      </p:cBhvr>
                                      <p:to>
                                        <p:strVal val="visible"/>
                                      </p:to>
                                    </p:set>
                                    <p:animEffect transition="in" filter="fade">
                                      <p:cBhvr>
                                        <p:cTn id="11" dur="500"/>
                                        <p:tgtEl>
                                          <p:spTgt spid="10">
                                            <p:txEl>
                                              <p:pRg st="3" end="3"/>
                                            </p:txEl>
                                          </p:spTgt>
                                        </p:tgtEl>
                                      </p:cBhvr>
                                    </p:animEffect>
                                  </p:childTnLst>
                                </p:cTn>
                              </p:par>
                            </p:childTnLst>
                          </p:cTn>
                        </p:par>
                        <p:par>
                          <p:cTn id="12" fill="hold">
                            <p:stCondLst>
                              <p:cond delay="5750"/>
                            </p:stCondLst>
                            <p:childTnLst>
                              <p:par>
                                <p:cTn id="13" presetID="10" presetClass="entr" presetSubtype="0" fill="hold" grpId="0" nodeType="afterEffect">
                                  <p:stCondLst>
                                    <p:cond delay="1750"/>
                                  </p:stCondLst>
                                  <p:childTnLst>
                                    <p:set>
                                      <p:cBhvr>
                                        <p:cTn id="14" dur="1" fill="hold">
                                          <p:stCondLst>
                                            <p:cond delay="0"/>
                                          </p:stCondLst>
                                        </p:cTn>
                                        <p:tgtEl>
                                          <p:spTgt spid="10">
                                            <p:txEl>
                                              <p:pRg st="5" end="5"/>
                                            </p:txEl>
                                          </p:spTgt>
                                        </p:tgtEl>
                                        <p:attrNameLst>
                                          <p:attrName>style.visibility</p:attrName>
                                        </p:attrNameLst>
                                      </p:cBhvr>
                                      <p:to>
                                        <p:strVal val="visible"/>
                                      </p:to>
                                    </p:set>
                                    <p:animEffect transition="in" filter="fade">
                                      <p:cBhvr>
                                        <p:cTn id="15" dur="500"/>
                                        <p:tgtEl>
                                          <p:spTgt spid="10">
                                            <p:txEl>
                                              <p:pRg st="5" end="5"/>
                                            </p:txEl>
                                          </p:spTgt>
                                        </p:tgtEl>
                                      </p:cBhvr>
                                    </p:animEffect>
                                  </p:childTnLst>
                                </p:cTn>
                              </p:par>
                            </p:childTnLst>
                          </p:cTn>
                        </p:par>
                        <p:par>
                          <p:cTn id="16" fill="hold">
                            <p:stCondLst>
                              <p:cond delay="8000"/>
                            </p:stCondLst>
                            <p:childTnLst>
                              <p:par>
                                <p:cTn id="17" presetID="10" presetClass="entr" presetSubtype="0" fill="hold" grpId="0" nodeType="afterEffect">
                                  <p:stCondLst>
                                    <p:cond delay="2250"/>
                                  </p:stCondLst>
                                  <p:childTnLst>
                                    <p:set>
                                      <p:cBhvr>
                                        <p:cTn id="18" dur="1" fill="hold">
                                          <p:stCondLst>
                                            <p:cond delay="0"/>
                                          </p:stCondLst>
                                        </p:cTn>
                                        <p:tgtEl>
                                          <p:spTgt spid="10">
                                            <p:txEl>
                                              <p:pRg st="7" end="7"/>
                                            </p:txEl>
                                          </p:spTgt>
                                        </p:tgtEl>
                                        <p:attrNameLst>
                                          <p:attrName>style.visibility</p:attrName>
                                        </p:attrNameLst>
                                      </p:cBhvr>
                                      <p:to>
                                        <p:strVal val="visible"/>
                                      </p:to>
                                    </p:set>
                                    <p:animEffect transition="in" filter="fade">
                                      <p:cBhvr>
                                        <p:cTn id="19" dur="500"/>
                                        <p:tgtEl>
                                          <p:spTgt spid="10">
                                            <p:txEl>
                                              <p:pRg st="7" end="7"/>
                                            </p:txEl>
                                          </p:spTgt>
                                        </p:tgtEl>
                                      </p:cBhvr>
                                    </p:animEffect>
                                  </p:childTnLst>
                                </p:cTn>
                              </p:par>
                              <p:par>
                                <p:cTn id="20" presetID="10" presetClass="entr" presetSubtype="0" fill="hold" grpId="0" nodeType="withEffect">
                                  <p:stCondLst>
                                    <p:cond delay="2000"/>
                                  </p:stCondLst>
                                  <p:childTnLst>
                                    <p:set>
                                      <p:cBhvr>
                                        <p:cTn id="21" dur="1" fill="hold">
                                          <p:stCondLst>
                                            <p:cond delay="0"/>
                                          </p:stCondLst>
                                        </p:cTn>
                                        <p:tgtEl>
                                          <p:spTgt spid="10">
                                            <p:txEl>
                                              <p:pRg st="8" end="8"/>
                                            </p:txEl>
                                          </p:spTgt>
                                        </p:tgtEl>
                                        <p:attrNameLst>
                                          <p:attrName>style.visibility</p:attrName>
                                        </p:attrNameLst>
                                      </p:cBhvr>
                                      <p:to>
                                        <p:strVal val="visible"/>
                                      </p:to>
                                    </p:set>
                                    <p:animEffect transition="in" filter="fade">
                                      <p:cBhvr>
                                        <p:cTn id="22" dur="500"/>
                                        <p:tgtEl>
                                          <p:spTgt spid="10">
                                            <p:txEl>
                                              <p:pRg st="8" end="8"/>
                                            </p:txEl>
                                          </p:spTgt>
                                        </p:tgtEl>
                                      </p:cBhvr>
                                    </p:animEffect>
                                  </p:childTnLst>
                                </p:cTn>
                              </p:par>
                            </p:childTnLst>
                          </p:cTn>
                        </p:par>
                        <p:par>
                          <p:cTn id="23" fill="hold">
                            <p:stCondLst>
                              <p:cond delay="10750"/>
                            </p:stCondLst>
                            <p:childTnLst>
                              <p:par>
                                <p:cTn id="24" presetID="10" presetClass="entr" presetSubtype="0" fill="hold" grpId="0" nodeType="afterEffect">
                                  <p:stCondLst>
                                    <p:cond delay="2250"/>
                                  </p:stCondLst>
                                  <p:childTnLst>
                                    <p:set>
                                      <p:cBhvr>
                                        <p:cTn id="25" dur="1" fill="hold">
                                          <p:stCondLst>
                                            <p:cond delay="0"/>
                                          </p:stCondLst>
                                        </p:cTn>
                                        <p:tgtEl>
                                          <p:spTgt spid="10">
                                            <p:txEl>
                                              <p:pRg st="10" end="10"/>
                                            </p:txEl>
                                          </p:spTgt>
                                        </p:tgtEl>
                                        <p:attrNameLst>
                                          <p:attrName>style.visibility</p:attrName>
                                        </p:attrNameLst>
                                      </p:cBhvr>
                                      <p:to>
                                        <p:strVal val="visible"/>
                                      </p:to>
                                    </p:set>
                                    <p:animEffect transition="in" filter="fade">
                                      <p:cBhvr>
                                        <p:cTn id="26" dur="500"/>
                                        <p:tgtEl>
                                          <p:spTgt spid="10">
                                            <p:txEl>
                                              <p:pRg st="10" end="10"/>
                                            </p:txEl>
                                          </p:spTgt>
                                        </p:tgtEl>
                                      </p:cBhvr>
                                    </p:animEffect>
                                  </p:childTnLst>
                                </p:cTn>
                              </p:par>
                              <p:par>
                                <p:cTn id="27" presetID="10" presetClass="entr" presetSubtype="0" fill="hold" grpId="0" nodeType="withEffect">
                                  <p:stCondLst>
                                    <p:cond delay="2000"/>
                                  </p:stCondLst>
                                  <p:childTnLst>
                                    <p:set>
                                      <p:cBhvr>
                                        <p:cTn id="28" dur="1" fill="hold">
                                          <p:stCondLst>
                                            <p:cond delay="0"/>
                                          </p:stCondLst>
                                        </p:cTn>
                                        <p:tgtEl>
                                          <p:spTgt spid="10">
                                            <p:txEl>
                                              <p:pRg st="11" end="11"/>
                                            </p:txEl>
                                          </p:spTgt>
                                        </p:tgtEl>
                                        <p:attrNameLst>
                                          <p:attrName>style.visibility</p:attrName>
                                        </p:attrNameLst>
                                      </p:cBhvr>
                                      <p:to>
                                        <p:strVal val="visible"/>
                                      </p:to>
                                    </p:set>
                                    <p:animEffect transition="in" filter="fade">
                                      <p:cBhvr>
                                        <p:cTn id="29"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Freeform: Shape 53">
            <a:extLst>
              <a:ext uri="{FF2B5EF4-FFF2-40B4-BE49-F238E27FC236}">
                <a16:creationId xmlns="" xmlns:a16="http://schemas.microsoft.com/office/drawing/2014/main" id="{23DA7759-3209-4FE2-96D1-4EEDD81E9E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Freeform: Shape 55">
            <a:extLst>
              <a:ext uri="{FF2B5EF4-FFF2-40B4-BE49-F238E27FC236}">
                <a16:creationId xmlns="" xmlns:a16="http://schemas.microsoft.com/office/drawing/2014/main" id="{41460DAD-8769-4C9F-9C8C-BB0443909D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Rectangle">
            <a:extLst>
              <a:ext uri="{FF2B5EF4-FFF2-40B4-BE49-F238E27FC236}">
                <a16:creationId xmlns="" xmlns:a16="http://schemas.microsoft.com/office/drawing/2014/main" id="{442D2C40-7ED8-45E4-9E7D-C3407F9CAB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9" name="Picture 38" descr="Μοτίβο κυματομορφής ήχου σε θολή οθόνη">
            <a:extLst>
              <a:ext uri="{FF2B5EF4-FFF2-40B4-BE49-F238E27FC236}">
                <a16:creationId xmlns="" xmlns:a16="http://schemas.microsoft.com/office/drawing/2014/main" id="{3D336032-E5F7-B30E-B126-F8136A301223}"/>
              </a:ext>
            </a:extLst>
          </p:cNvPr>
          <p:cNvPicPr>
            <a:picLocks noChangeAspect="1"/>
          </p:cNvPicPr>
          <p:nvPr/>
        </p:nvPicPr>
        <p:blipFill rotWithShape="1">
          <a:blip r:embed="rId3">
            <a:alphaModFix amt="35000"/>
          </a:blip>
          <a:srcRect b="15626"/>
          <a:stretch/>
        </p:blipFill>
        <p:spPr>
          <a:xfrm>
            <a:off x="20" y="-8467"/>
            <a:ext cx="12191980" cy="6866467"/>
          </a:xfrm>
          <a:prstGeom prst="rect">
            <a:avLst/>
          </a:prstGeom>
        </p:spPr>
      </p:pic>
      <p:sp>
        <p:nvSpPr>
          <p:cNvPr id="17" name="Τίτλος 1">
            <a:extLst>
              <a:ext uri="{FF2B5EF4-FFF2-40B4-BE49-F238E27FC236}">
                <a16:creationId xmlns="" xmlns:a16="http://schemas.microsoft.com/office/drawing/2014/main" id="{1094BB8F-3D6B-4311-9CC2-BAAED54FF268}"/>
              </a:ext>
            </a:extLst>
          </p:cNvPr>
          <p:cNvSpPr>
            <a:spLocks noGrp="1"/>
          </p:cNvSpPr>
          <p:nvPr>
            <p:ph type="title"/>
          </p:nvPr>
        </p:nvSpPr>
        <p:spPr>
          <a:xfrm>
            <a:off x="686834" y="591344"/>
            <a:ext cx="3200400" cy="5585619"/>
          </a:xfrm>
        </p:spPr>
        <p:txBody>
          <a:bodyPr vert="horz" lIns="91440" tIns="45720" rIns="91440" bIns="45720" rtlCol="0" anchor="ctr">
            <a:normAutofit/>
          </a:bodyPr>
          <a:lstStyle/>
          <a:p>
            <a:r>
              <a:rPr lang="en-US" i="1" kern="1200" dirty="0">
                <a:solidFill>
                  <a:srgbClr val="FFFFFF"/>
                </a:solidFill>
                <a:latin typeface="+mj-lt"/>
                <a:ea typeface="+mj-ea"/>
                <a:cs typeface="+mj-cs"/>
              </a:rPr>
              <a:t> Social Media</a:t>
            </a:r>
            <a:endParaRPr lang="en-US" kern="1200" dirty="0">
              <a:solidFill>
                <a:srgbClr val="FFFFFF"/>
              </a:solidFill>
              <a:latin typeface="+mj-lt"/>
              <a:ea typeface="+mj-ea"/>
              <a:cs typeface="+mj-cs"/>
            </a:endParaRPr>
          </a:p>
          <a:p>
            <a:endParaRPr lang="en-US" kern="1200" dirty="0">
              <a:solidFill>
                <a:srgbClr val="FFFFFF"/>
              </a:solidFill>
              <a:latin typeface="+mj-lt"/>
              <a:ea typeface="+mj-ea"/>
              <a:cs typeface="+mj-cs"/>
            </a:endParaRPr>
          </a:p>
        </p:txBody>
      </p:sp>
      <p:sp>
        <p:nvSpPr>
          <p:cNvPr id="60" name="Arc 59">
            <a:extLst>
              <a:ext uri="{FF2B5EF4-FFF2-40B4-BE49-F238E27FC236}">
                <a16:creationId xmlns="" xmlns:a16="http://schemas.microsoft.com/office/drawing/2014/main" id="{081E4A58-353D-44AE-B2FC-2A74E2E400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 xmlns:a16="http://schemas.microsoft.com/office/drawing/2014/main" id="{79B9050C-2823-440C-98B3-F0E600FC2CCA}"/>
              </a:ext>
            </a:extLst>
          </p:cNvPr>
          <p:cNvSpPr txBox="1"/>
          <p:nvPr/>
        </p:nvSpPr>
        <p:spPr>
          <a:xfrm>
            <a:off x="3147483" y="25019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l-GR" dirty="0"/>
          </a:p>
        </p:txBody>
      </p:sp>
      <p:sp>
        <p:nvSpPr>
          <p:cNvPr id="10" name="TextBox 9">
            <a:extLst>
              <a:ext uri="{FF2B5EF4-FFF2-40B4-BE49-F238E27FC236}">
                <a16:creationId xmlns="" xmlns:a16="http://schemas.microsoft.com/office/drawing/2014/main" id="{0D8820A2-DC3F-9B62-C580-AC6A1BD71656}"/>
              </a:ext>
            </a:extLst>
          </p:cNvPr>
          <p:cNvSpPr txBox="1"/>
          <p:nvPr/>
        </p:nvSpPr>
        <p:spPr>
          <a:xfrm>
            <a:off x="5394960" y="1143000"/>
            <a:ext cx="5302369"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Wingdings"/>
              <a:buChar char="ü"/>
            </a:pPr>
            <a:r>
              <a:rPr lang="el-GR" sz="2800" dirty="0">
                <a:solidFill>
                  <a:schemeClr val="bg1"/>
                </a:solidFill>
              </a:rPr>
              <a:t>1 στους 3 χρήστες του διαδικτύου είναι παιδί</a:t>
            </a:r>
          </a:p>
          <a:p>
            <a:pPr marL="457200" indent="-457200">
              <a:buFont typeface="Wingdings"/>
              <a:buChar char="ü"/>
            </a:pPr>
            <a:endParaRPr lang="el-GR" sz="2800" dirty="0">
              <a:solidFill>
                <a:schemeClr val="bg1"/>
              </a:solidFill>
            </a:endParaRPr>
          </a:p>
          <a:p>
            <a:pPr marL="457200" indent="-457200">
              <a:buFont typeface="Wingdings"/>
              <a:buChar char="ü"/>
            </a:pPr>
            <a:r>
              <a:rPr lang="el-GR" sz="2800" dirty="0">
                <a:solidFill>
                  <a:schemeClr val="bg1"/>
                </a:solidFill>
              </a:rPr>
              <a:t>Από τις πιο κοινές δραστηριότητές τους</a:t>
            </a:r>
          </a:p>
          <a:p>
            <a:pPr marL="457200" indent="-457200">
              <a:buFont typeface="Wingdings"/>
              <a:buChar char="ü"/>
            </a:pPr>
            <a:endParaRPr lang="el-GR" dirty="0">
              <a:solidFill>
                <a:schemeClr val="bg1"/>
              </a:solidFill>
            </a:endParaRPr>
          </a:p>
          <a:p>
            <a:pPr marL="457200" indent="-457200">
              <a:buFont typeface="Wingdings"/>
              <a:buChar char="ü"/>
            </a:pPr>
            <a:endParaRPr lang="el-GR" dirty="0">
              <a:solidFill>
                <a:schemeClr val="bg1"/>
              </a:solidFill>
            </a:endParaRPr>
          </a:p>
        </p:txBody>
      </p:sp>
      <p:sp>
        <p:nvSpPr>
          <p:cNvPr id="11" name="TextBox 10">
            <a:extLst>
              <a:ext uri="{FF2B5EF4-FFF2-40B4-BE49-F238E27FC236}">
                <a16:creationId xmlns="" xmlns:a16="http://schemas.microsoft.com/office/drawing/2014/main" id="{8D1EA472-9350-BCA1-3539-C21477106E78}"/>
              </a:ext>
            </a:extLst>
          </p:cNvPr>
          <p:cNvSpPr txBox="1"/>
          <p:nvPr/>
        </p:nvSpPr>
        <p:spPr>
          <a:xfrm>
            <a:off x="5730815" y="4149306"/>
            <a:ext cx="4655388"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GR" sz="3200" i="1" dirty="0">
                <a:solidFill>
                  <a:schemeClr val="bg1"/>
                </a:solidFill>
                <a:latin typeface="Avenir Next LT Pro"/>
              </a:rPr>
              <a:t>Λόγω της ενεργού συμμετοχής των γονέων τους στα κοινωνικά μέσα</a:t>
            </a:r>
            <a:endParaRPr lang="el-GR" sz="3200" dirty="0">
              <a:solidFill>
                <a:schemeClr val="bg1"/>
              </a:solidFill>
              <a:latin typeface="Avenir Next LT Pro"/>
            </a:endParaRPr>
          </a:p>
        </p:txBody>
      </p:sp>
    </p:spTree>
    <p:extLst>
      <p:ext uri="{BB962C8B-B14F-4D97-AF65-F5344CB8AC3E}">
        <p14:creationId xmlns:p14="http://schemas.microsoft.com/office/powerpoint/2010/main" val="253137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2000"/>
                                  </p:stCondLst>
                                  <p:childTnLst>
                                    <p:set>
                                      <p:cBhvr>
                                        <p:cTn id="10" dur="1" fill="hold">
                                          <p:stCondLst>
                                            <p:cond delay="0"/>
                                          </p:stCondLst>
                                        </p:cTn>
                                        <p:tgtEl>
                                          <p:spTgt spid="10">
                                            <p:txEl>
                                              <p:pRg st="2" end="2"/>
                                            </p:txEl>
                                          </p:spTgt>
                                        </p:tgtEl>
                                        <p:attrNameLst>
                                          <p:attrName>style.visibility</p:attrName>
                                        </p:attrNameLst>
                                      </p:cBhvr>
                                      <p:to>
                                        <p:strVal val="visible"/>
                                      </p:to>
                                    </p:set>
                                    <p:animEffect transition="in" filter="fade">
                                      <p:cBhvr>
                                        <p:cTn id="11" dur="500"/>
                                        <p:tgtEl>
                                          <p:spTgt spid="10">
                                            <p:txEl>
                                              <p:pRg st="2" end="2"/>
                                            </p:txEl>
                                          </p:spTgt>
                                        </p:tgtEl>
                                      </p:cBhvr>
                                    </p:animEffect>
                                  </p:childTnLst>
                                </p:cTn>
                              </p:par>
                            </p:childTnLst>
                          </p:cTn>
                        </p:par>
                        <p:par>
                          <p:cTn id="12" fill="hold">
                            <p:stCondLst>
                              <p:cond delay="3500"/>
                            </p:stCondLst>
                            <p:childTnLst>
                              <p:par>
                                <p:cTn id="13" presetID="10" presetClass="entr" presetSubtype="0" fill="hold" grpId="0" nodeType="afterEffect">
                                  <p:stCondLst>
                                    <p:cond delay="4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 xmlns:a16="http://schemas.microsoft.com/office/drawing/2014/main" id="{DB304A14-32D0-4873-B914-423ED7B8DAF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p:cNvSpPr>
            <a:spLocks noGrp="1"/>
          </p:cNvSpPr>
          <p:nvPr>
            <p:ph type="title"/>
          </p:nvPr>
        </p:nvSpPr>
        <p:spPr>
          <a:xfrm>
            <a:off x="838200" y="365125"/>
            <a:ext cx="5387502" cy="1325563"/>
          </a:xfrm>
        </p:spPr>
        <p:txBody>
          <a:bodyPr>
            <a:normAutofit/>
          </a:bodyPr>
          <a:lstStyle/>
          <a:p>
            <a:r>
              <a:rPr lang="el-GR" dirty="0"/>
              <a:t>Έρευνα στο </a:t>
            </a:r>
            <a:r>
              <a:rPr lang="en-US" b="1" dirty="0"/>
              <a:t>Excel</a:t>
            </a:r>
            <a:endParaRPr lang="el-GR" b="1" dirty="0"/>
          </a:p>
        </p:txBody>
      </p:sp>
      <p:sp>
        <p:nvSpPr>
          <p:cNvPr id="8" name="Content Placeholder 7">
            <a:extLst>
              <a:ext uri="{FF2B5EF4-FFF2-40B4-BE49-F238E27FC236}">
                <a16:creationId xmlns="" xmlns:a16="http://schemas.microsoft.com/office/drawing/2014/main" id="{BCC69CC9-C300-DBF5-479A-B2552C64D6E7}"/>
              </a:ext>
            </a:extLst>
          </p:cNvPr>
          <p:cNvSpPr>
            <a:spLocks noGrp="1"/>
          </p:cNvSpPr>
          <p:nvPr>
            <p:ph idx="1"/>
          </p:nvPr>
        </p:nvSpPr>
        <p:spPr>
          <a:xfrm>
            <a:off x="838200" y="1825625"/>
            <a:ext cx="5790068" cy="4351338"/>
          </a:xfrm>
        </p:spPr>
        <p:txBody>
          <a:bodyPr vert="horz" lIns="91440" tIns="45720" rIns="91440" bIns="45720" rtlCol="0" anchor="t">
            <a:normAutofit fontScale="92500" lnSpcReduction="20000"/>
          </a:bodyPr>
          <a:lstStyle/>
          <a:p>
            <a:r>
              <a:rPr lang="en-US" sz="3200" dirty="0">
                <a:latin typeface="TW Cen MT"/>
                <a:cs typeface="Calibri"/>
              </a:rPr>
              <a:t>309 μα</a:t>
            </a:r>
            <a:r>
              <a:rPr lang="en-US" sz="3200" dirty="0" err="1">
                <a:latin typeface="TW Cen MT"/>
                <a:cs typeface="Calibri"/>
              </a:rPr>
              <a:t>θητές</a:t>
            </a:r>
            <a:r>
              <a:rPr lang="en-US" sz="3200" dirty="0">
                <a:latin typeface="TW Cen MT"/>
                <a:cs typeface="Calibri"/>
              </a:rPr>
              <a:t> Δ΄, Ε΄, ΣΤ΄ </a:t>
            </a:r>
            <a:r>
              <a:rPr lang="en-US" sz="3200" dirty="0" err="1">
                <a:latin typeface="TW Cen MT"/>
                <a:cs typeface="Calibri"/>
              </a:rPr>
              <a:t>Τάξεων</a:t>
            </a:r>
            <a:endParaRPr lang="en-US" sz="3200" dirty="0">
              <a:latin typeface="TW Cen MT"/>
              <a:cs typeface="Calibri"/>
            </a:endParaRPr>
          </a:p>
          <a:p>
            <a:endParaRPr lang="en-US" sz="3200" dirty="0">
              <a:latin typeface="TW Cen MT"/>
              <a:cs typeface="Calibri"/>
            </a:endParaRPr>
          </a:p>
          <a:p>
            <a:r>
              <a:rPr lang="en-US" sz="3200" dirty="0" err="1">
                <a:latin typeface="TW Cen MT"/>
                <a:cs typeface="Calibri"/>
              </a:rPr>
              <a:t>Ερωτημ</a:t>
            </a:r>
            <a:r>
              <a:rPr lang="en-US" sz="3200" dirty="0">
                <a:latin typeface="TW Cen MT"/>
                <a:cs typeface="Calibri"/>
              </a:rPr>
              <a:t>α</a:t>
            </a:r>
            <a:r>
              <a:rPr lang="en-US" sz="3200" dirty="0" err="1">
                <a:latin typeface="TW Cen MT"/>
                <a:cs typeface="Calibri"/>
              </a:rPr>
              <a:t>τολόγιο</a:t>
            </a:r>
            <a:r>
              <a:rPr lang="en-US" sz="3200" dirty="0">
                <a:latin typeface="TW Cen MT"/>
                <a:cs typeface="Calibri"/>
              </a:rPr>
              <a:t> </a:t>
            </a:r>
            <a:r>
              <a:rPr lang="en-US" sz="3200" dirty="0" err="1">
                <a:latin typeface="TW Cen MT"/>
                <a:cs typeface="Calibri"/>
              </a:rPr>
              <a:t>με</a:t>
            </a:r>
            <a:r>
              <a:rPr lang="en-US" sz="3200" dirty="0">
                <a:latin typeface="TW Cen MT"/>
                <a:cs typeface="Calibri"/>
              </a:rPr>
              <a:t> 14 </a:t>
            </a:r>
            <a:r>
              <a:rPr lang="en-US" sz="3200" dirty="0" err="1">
                <a:latin typeface="TW Cen MT"/>
                <a:cs typeface="Calibri"/>
              </a:rPr>
              <a:t>ερωτήσεις</a:t>
            </a:r>
            <a:r>
              <a:rPr lang="en-US" sz="3200" dirty="0">
                <a:latin typeface="TW Cen MT"/>
                <a:cs typeface="Calibri"/>
              </a:rPr>
              <a:t> π</a:t>
            </a:r>
            <a:r>
              <a:rPr lang="en-US" sz="3200" dirty="0" err="1">
                <a:latin typeface="TW Cen MT"/>
                <a:cs typeface="Calibri"/>
              </a:rPr>
              <a:t>ολλ</a:t>
            </a:r>
            <a:r>
              <a:rPr lang="en-US" sz="3200" dirty="0">
                <a:latin typeface="TW Cen MT"/>
                <a:cs typeface="Calibri"/>
              </a:rPr>
              <a:t>απ</a:t>
            </a:r>
            <a:r>
              <a:rPr lang="en-US" sz="3200" dirty="0" err="1">
                <a:latin typeface="TW Cen MT"/>
                <a:cs typeface="Calibri"/>
              </a:rPr>
              <a:t>λής</a:t>
            </a:r>
            <a:r>
              <a:rPr lang="en-US" sz="3200" dirty="0">
                <a:latin typeface="TW Cen MT"/>
                <a:cs typeface="Calibri"/>
              </a:rPr>
              <a:t> επ</a:t>
            </a:r>
            <a:r>
              <a:rPr lang="en-US" sz="3200" dirty="0" err="1">
                <a:latin typeface="TW Cen MT"/>
                <a:cs typeface="Calibri"/>
              </a:rPr>
              <a:t>ιλογής</a:t>
            </a:r>
            <a:endParaRPr lang="en-US" sz="3200" dirty="0">
              <a:latin typeface="TW Cen MT"/>
              <a:cs typeface="Calibri"/>
            </a:endParaRPr>
          </a:p>
          <a:p>
            <a:endParaRPr lang="en-US" sz="3200" dirty="0">
              <a:latin typeface="TW Cen MT"/>
              <a:cs typeface="Calibri"/>
            </a:endParaRPr>
          </a:p>
          <a:p>
            <a:r>
              <a:rPr lang="en-US" sz="3200" dirty="0" err="1">
                <a:latin typeface="TW Cen MT"/>
                <a:cs typeface="Calibri"/>
              </a:rPr>
              <a:t>Ανώνυμ</a:t>
            </a:r>
            <a:r>
              <a:rPr lang="en-US" sz="3200" dirty="0">
                <a:latin typeface="TW Cen MT"/>
                <a:cs typeface="Calibri"/>
              </a:rPr>
              <a:t>α</a:t>
            </a:r>
          </a:p>
          <a:p>
            <a:pPr marL="0" indent="0">
              <a:buNone/>
            </a:pPr>
            <a:endParaRPr lang="en-US" sz="3200" dirty="0">
              <a:latin typeface="TW Cen MT"/>
              <a:cs typeface="Calibri"/>
            </a:endParaRPr>
          </a:p>
          <a:p>
            <a:r>
              <a:rPr lang="en-US" sz="3200" dirty="0" err="1">
                <a:latin typeface="TW Cen MT"/>
                <a:cs typeface="Calibri"/>
              </a:rPr>
              <a:t>Με</a:t>
            </a:r>
            <a:r>
              <a:rPr lang="en-US" sz="3200" dirty="0">
                <a:latin typeface="TW Cen MT"/>
                <a:cs typeface="Calibri"/>
              </a:rPr>
              <a:t> </a:t>
            </a:r>
            <a:r>
              <a:rPr lang="en-US" sz="3200" dirty="0" err="1">
                <a:latin typeface="TW Cen MT"/>
                <a:cs typeface="Calibri"/>
              </a:rPr>
              <a:t>ειλικρίνει</a:t>
            </a:r>
            <a:r>
              <a:rPr lang="en-US" sz="3200" dirty="0">
                <a:latin typeface="TW Cen MT"/>
                <a:cs typeface="Calibri"/>
              </a:rPr>
              <a:t>α</a:t>
            </a:r>
            <a:endParaRPr lang="en-US" dirty="0"/>
          </a:p>
          <a:p>
            <a:endParaRPr lang="en-US" sz="3200" dirty="0">
              <a:latin typeface="TW Cen MT"/>
              <a:cs typeface="Calibri"/>
            </a:endParaRPr>
          </a:p>
          <a:p>
            <a:r>
              <a:rPr lang="en-US" sz="3200" dirty="0" err="1">
                <a:latin typeface="TW Cen MT"/>
                <a:cs typeface="Calibri"/>
              </a:rPr>
              <a:t>Στ</a:t>
            </a:r>
            <a:r>
              <a:rPr lang="en-US" sz="3200" dirty="0">
                <a:latin typeface="TW Cen MT"/>
                <a:cs typeface="Calibri"/>
              </a:rPr>
              <a:t>α</a:t>
            </a:r>
            <a:r>
              <a:rPr lang="en-US" sz="3200" dirty="0" err="1">
                <a:latin typeface="TW Cen MT"/>
                <a:cs typeface="Calibri"/>
              </a:rPr>
              <a:t>τιστική</a:t>
            </a:r>
            <a:r>
              <a:rPr lang="en-US" sz="3200" dirty="0">
                <a:latin typeface="TW Cen MT"/>
                <a:cs typeface="Calibri"/>
              </a:rPr>
              <a:t> α</a:t>
            </a:r>
            <a:r>
              <a:rPr lang="en-US" sz="3200" dirty="0" err="1">
                <a:latin typeface="TW Cen MT"/>
                <a:cs typeface="Calibri"/>
              </a:rPr>
              <a:t>νάλυση</a:t>
            </a:r>
          </a:p>
          <a:p>
            <a:endParaRPr lang="en-US" sz="3200" dirty="0">
              <a:latin typeface="TW Cen MT"/>
              <a:cs typeface="Calibri"/>
            </a:endParaRPr>
          </a:p>
          <a:p>
            <a:endParaRPr lang="en-US" sz="3200" dirty="0">
              <a:latin typeface="TW Cen MT"/>
              <a:cs typeface="Calibri"/>
            </a:endParaRPr>
          </a:p>
          <a:p>
            <a:endParaRPr lang="en-US" sz="3200" dirty="0">
              <a:latin typeface="TW Cen MT"/>
              <a:cs typeface="Calibri"/>
            </a:endParaRPr>
          </a:p>
          <a:p>
            <a:endParaRPr lang="en-US" sz="3200" dirty="0">
              <a:latin typeface="TW Cen MT"/>
              <a:cs typeface="Calibri"/>
            </a:endParaRPr>
          </a:p>
        </p:txBody>
      </p:sp>
      <p:pic>
        <p:nvPicPr>
          <p:cNvPr id="4" name="Θέση περιεχομένου 3"/>
          <p:cNvPicPr>
            <a:picLocks noChangeAspect="1"/>
          </p:cNvPicPr>
          <p:nvPr/>
        </p:nvPicPr>
        <p:blipFill rotWithShape="1">
          <a:blip r:embed="rId3">
            <a:extLst>
              <a:ext uri="{28A0092B-C50C-407E-A947-70E740481C1C}">
                <a14:useLocalDpi xmlns:a14="http://schemas.microsoft.com/office/drawing/2010/main" val="0"/>
              </a:ext>
            </a:extLst>
          </a:blip>
          <a:srcRect l="21845" r="27951" b="6218"/>
          <a:stretch/>
        </p:blipFill>
        <p:spPr>
          <a:xfrm>
            <a:off x="6865709" y="1640473"/>
            <a:ext cx="5319135" cy="5216621"/>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3" name="!!Oval">
            <a:extLst>
              <a:ext uri="{FF2B5EF4-FFF2-40B4-BE49-F238E27FC236}">
                <a16:creationId xmlns="" xmlns:a16="http://schemas.microsoft.com/office/drawing/2014/main" id="{1D460C86-854F-4FB3-ABC2-E823D8FEB9D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a:extLst>
              <a:ext uri="{FF2B5EF4-FFF2-40B4-BE49-F238E27FC236}">
                <a16:creationId xmlns="" xmlns:a16="http://schemas.microsoft.com/office/drawing/2014/main" id="{BB48116A-278A-4CC5-89D3-9DE8E8FF124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13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225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par>
                          <p:cTn id="8" fill="hold">
                            <p:stCondLst>
                              <p:cond delay="12750"/>
                            </p:stCondLst>
                            <p:childTnLst>
                              <p:par>
                                <p:cTn id="9" presetID="10" presetClass="entr" presetSubtype="0" fill="hold" grpId="0" nodeType="afterEffect">
                                  <p:stCondLst>
                                    <p:cond delay="6000"/>
                                  </p:stCondLst>
                                  <p:childTnLst>
                                    <p:set>
                                      <p:cBhvr>
                                        <p:cTn id="10" dur="1" fill="hold">
                                          <p:stCondLst>
                                            <p:cond delay="0"/>
                                          </p:stCondLst>
                                        </p:cTn>
                                        <p:tgtEl>
                                          <p:spTgt spid="8">
                                            <p:txEl>
                                              <p:pRg st="2" end="2"/>
                                            </p:txEl>
                                          </p:spTgt>
                                        </p:tgtEl>
                                        <p:attrNameLst>
                                          <p:attrName>style.visibility</p:attrName>
                                        </p:attrNameLst>
                                      </p:cBhvr>
                                      <p:to>
                                        <p:strVal val="visible"/>
                                      </p:to>
                                    </p:set>
                                    <p:animEffect transition="in" filter="fade">
                                      <p:cBhvr>
                                        <p:cTn id="11" dur="500"/>
                                        <p:tgtEl>
                                          <p:spTgt spid="8">
                                            <p:txEl>
                                              <p:pRg st="2" end="2"/>
                                            </p:txEl>
                                          </p:spTgt>
                                        </p:tgtEl>
                                      </p:cBhvr>
                                    </p:animEffect>
                                  </p:childTnLst>
                                </p:cTn>
                              </p:par>
                            </p:childTnLst>
                          </p:cTn>
                        </p:par>
                        <p:par>
                          <p:cTn id="12" fill="hold">
                            <p:stCondLst>
                              <p:cond delay="19250"/>
                            </p:stCondLst>
                            <p:childTnLst>
                              <p:par>
                                <p:cTn id="13" presetID="10" presetClass="entr" presetSubtype="0" fill="hold" grpId="0" nodeType="afterEffect">
                                  <p:stCondLst>
                                    <p:cond delay="375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fade">
                                      <p:cBhvr>
                                        <p:cTn id="15" dur="500"/>
                                        <p:tgtEl>
                                          <p:spTgt spid="8">
                                            <p:txEl>
                                              <p:pRg st="4" end="4"/>
                                            </p:txEl>
                                          </p:spTgt>
                                        </p:tgtEl>
                                      </p:cBhvr>
                                    </p:animEffect>
                                  </p:childTnLst>
                                </p:cTn>
                              </p:par>
                            </p:childTnLst>
                          </p:cTn>
                        </p:par>
                        <p:par>
                          <p:cTn id="16" fill="hold">
                            <p:stCondLst>
                              <p:cond delay="23500"/>
                            </p:stCondLst>
                            <p:childTnLst>
                              <p:par>
                                <p:cTn id="17" presetID="10" presetClass="entr" presetSubtype="0" fill="hold" grpId="0" nodeType="afterEffect">
                                  <p:stCondLst>
                                    <p:cond delay="2000"/>
                                  </p:stCondLst>
                                  <p:childTnLst>
                                    <p:set>
                                      <p:cBhvr>
                                        <p:cTn id="18" dur="1" fill="hold">
                                          <p:stCondLst>
                                            <p:cond delay="0"/>
                                          </p:stCondLst>
                                        </p:cTn>
                                        <p:tgtEl>
                                          <p:spTgt spid="8">
                                            <p:txEl>
                                              <p:pRg st="6" end="6"/>
                                            </p:txEl>
                                          </p:spTgt>
                                        </p:tgtEl>
                                        <p:attrNameLst>
                                          <p:attrName>style.visibility</p:attrName>
                                        </p:attrNameLst>
                                      </p:cBhvr>
                                      <p:to>
                                        <p:strVal val="visible"/>
                                      </p:to>
                                    </p:set>
                                    <p:animEffect transition="in" filter="fade">
                                      <p:cBhvr>
                                        <p:cTn id="19" dur="500"/>
                                        <p:tgtEl>
                                          <p:spTgt spid="8">
                                            <p:txEl>
                                              <p:pRg st="6" end="6"/>
                                            </p:txEl>
                                          </p:spTgt>
                                        </p:tgtEl>
                                      </p:cBhvr>
                                    </p:animEffect>
                                  </p:childTnLst>
                                </p:cTn>
                              </p:par>
                            </p:childTnLst>
                          </p:cTn>
                        </p:par>
                        <p:par>
                          <p:cTn id="20" fill="hold">
                            <p:stCondLst>
                              <p:cond delay="26000"/>
                            </p:stCondLst>
                            <p:childTnLst>
                              <p:par>
                                <p:cTn id="21" presetID="10" presetClass="entr" presetSubtype="0" fill="hold" grpId="0" nodeType="afterEffect">
                                  <p:stCondLst>
                                    <p:cond delay="4500"/>
                                  </p:stCondLst>
                                  <p:childTnLst>
                                    <p:set>
                                      <p:cBhvr>
                                        <p:cTn id="22" dur="1" fill="hold">
                                          <p:stCondLst>
                                            <p:cond delay="0"/>
                                          </p:stCondLst>
                                        </p:cTn>
                                        <p:tgtEl>
                                          <p:spTgt spid="8">
                                            <p:txEl>
                                              <p:pRg st="8" end="8"/>
                                            </p:txEl>
                                          </p:spTgt>
                                        </p:tgtEl>
                                        <p:attrNameLst>
                                          <p:attrName>style.visibility</p:attrName>
                                        </p:attrNameLst>
                                      </p:cBhvr>
                                      <p:to>
                                        <p:strVal val="visible"/>
                                      </p:to>
                                    </p:set>
                                    <p:animEffect transition="in" filter="fade">
                                      <p:cBhvr>
                                        <p:cTn id="23"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Freeform: Shape 66">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Arc 68">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71" name="Rectangle 70">
            <a:extLst>
              <a:ext uri="{FF2B5EF4-FFF2-40B4-BE49-F238E27FC236}">
                <a16:creationId xmlns="" xmlns:a16="http://schemas.microsoft.com/office/drawing/2014/main" id="{BFFB6EAD-767A-4A95-9246-C39976AD11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 xmlns:a16="http://schemas.microsoft.com/office/drawing/2014/main" id="{07062BB1-E215-424E-80C4-7E1CF179A3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960301"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Εικόνα 10" descr="Εικόνα που περιέχει διάγραμμα, γράφημα πίτας&#10;&#10;Περιγραφή που δημιουργήθηκε αυτόματα">
            <a:extLst>
              <a:ext uri="{FF2B5EF4-FFF2-40B4-BE49-F238E27FC236}">
                <a16:creationId xmlns="" xmlns:a16="http://schemas.microsoft.com/office/drawing/2014/main" id="{9BB92D62-5D22-24CF-BEB1-A01F584A4426}"/>
              </a:ext>
            </a:extLst>
          </p:cNvPr>
          <p:cNvPicPr>
            <a:picLocks noChangeAspect="1"/>
          </p:cNvPicPr>
          <p:nvPr/>
        </p:nvPicPr>
        <p:blipFill>
          <a:blip r:embed="rId3"/>
          <a:stretch>
            <a:fillRect/>
          </a:stretch>
        </p:blipFill>
        <p:spPr>
          <a:xfrm>
            <a:off x="-5751" y="3007"/>
            <a:ext cx="6898257" cy="4163418"/>
          </a:xfrm>
          <a:prstGeom prst="rect">
            <a:avLst/>
          </a:prstGeom>
        </p:spPr>
      </p:pic>
      <p:sp>
        <p:nvSpPr>
          <p:cNvPr id="75" name="Freeform: Shape 74">
            <a:extLst>
              <a:ext uri="{FF2B5EF4-FFF2-40B4-BE49-F238E27FC236}">
                <a16:creationId xmlns="" xmlns:a16="http://schemas.microsoft.com/office/drawing/2014/main" id="{B368E167-B2D7-4904-BB6B-AE0486A2C6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3295758"/>
            <a:ext cx="1261243" cy="1648694"/>
          </a:xfrm>
          <a:custGeom>
            <a:avLst/>
            <a:gdLst>
              <a:gd name="connsiteX0" fmla="*/ 824347 w 1261243"/>
              <a:gd name="connsiteY0" fmla="*/ 0 h 1648694"/>
              <a:gd name="connsiteX1" fmla="*/ 1145220 w 1261243"/>
              <a:gd name="connsiteY1" fmla="*/ 64781 h 1648694"/>
              <a:gd name="connsiteX2" fmla="*/ 1261243 w 1261243"/>
              <a:gd name="connsiteY2" fmla="*/ 127757 h 1648694"/>
              <a:gd name="connsiteX3" fmla="*/ 1261243 w 1261243"/>
              <a:gd name="connsiteY3" fmla="*/ 1520938 h 1648694"/>
              <a:gd name="connsiteX4" fmla="*/ 1145220 w 1261243"/>
              <a:gd name="connsiteY4" fmla="*/ 1583913 h 1648694"/>
              <a:gd name="connsiteX5" fmla="*/ 824347 w 1261243"/>
              <a:gd name="connsiteY5" fmla="*/ 1648694 h 1648694"/>
              <a:gd name="connsiteX6" fmla="*/ 0 w 1261243"/>
              <a:gd name="connsiteY6" fmla="*/ 824347 h 1648694"/>
              <a:gd name="connsiteX7" fmla="*/ 824347 w 1261243"/>
              <a:gd name="connsiteY7" fmla="*/ 0 h 164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243" h="1648694">
                <a:moveTo>
                  <a:pt x="824347" y="0"/>
                </a:moveTo>
                <a:cubicBezTo>
                  <a:pt x="938165" y="0"/>
                  <a:pt x="1046596" y="23067"/>
                  <a:pt x="1145220" y="64781"/>
                </a:cubicBezTo>
                <a:lnTo>
                  <a:pt x="1261243" y="127757"/>
                </a:lnTo>
                <a:lnTo>
                  <a:pt x="1261243" y="1520938"/>
                </a:lnTo>
                <a:lnTo>
                  <a:pt x="1145220" y="1583913"/>
                </a:lnTo>
                <a:cubicBezTo>
                  <a:pt x="1046596" y="1625627"/>
                  <a:pt x="938165" y="1648694"/>
                  <a:pt x="824347" y="1648694"/>
                </a:cubicBezTo>
                <a:cubicBezTo>
                  <a:pt x="369073" y="1648694"/>
                  <a:pt x="0" y="1279621"/>
                  <a:pt x="0" y="824347"/>
                </a:cubicBezTo>
                <a:cubicBezTo>
                  <a:pt x="0" y="369073"/>
                  <a:pt x="369073" y="0"/>
                  <a:pt x="824347" y="0"/>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 xmlns:a16="http://schemas.microsoft.com/office/drawing/2014/main" id="{6FD0FBFA-B43E-40C1-A6E4-B88234171E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112432" y="4748447"/>
            <a:ext cx="569514" cy="569514"/>
          </a:xfrm>
          <a:prstGeom prst="ellipse">
            <a:avLst/>
          </a:prstGeom>
          <a:noFill/>
          <a:ln w="127000">
            <a:solidFill>
              <a:schemeClr val="accent5">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Freeform: Shape 78">
            <a:extLst>
              <a:ext uri="{FF2B5EF4-FFF2-40B4-BE49-F238E27FC236}">
                <a16:creationId xmlns="" xmlns:a16="http://schemas.microsoft.com/office/drawing/2014/main" id="{70A21480-D93D-46BE-9A94-B5A80469DF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Shape 80">
            <a:extLst>
              <a:ext uri="{FF2B5EF4-FFF2-40B4-BE49-F238E27FC236}">
                <a16:creationId xmlns="" xmlns:a16="http://schemas.microsoft.com/office/drawing/2014/main" id="{33E49524-66B4-4DB0-AD09-DC8B9874E1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898354" y="6039059"/>
            <a:ext cx="1978348" cy="818941"/>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Freeform: Shape 82">
            <a:extLst>
              <a:ext uri="{FF2B5EF4-FFF2-40B4-BE49-F238E27FC236}">
                <a16:creationId xmlns="" xmlns:a16="http://schemas.microsoft.com/office/drawing/2014/main" id="{E5EBF8F5-ABE5-4029-A8FC-4E32622D70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136562" flipH="1">
            <a:off x="3441866" y="5166681"/>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Εικόνα 2">
            <a:extLst>
              <a:ext uri="{FF2B5EF4-FFF2-40B4-BE49-F238E27FC236}">
                <a16:creationId xmlns="" xmlns:a16="http://schemas.microsoft.com/office/drawing/2014/main" id="{C2D9839D-1DD9-129C-F632-1B0B117A06B9}"/>
              </a:ext>
            </a:extLst>
          </p:cNvPr>
          <p:cNvPicPr>
            <a:picLocks noChangeAspect="1"/>
          </p:cNvPicPr>
          <p:nvPr/>
        </p:nvPicPr>
        <p:blipFill>
          <a:blip r:embed="rId4"/>
          <a:stretch>
            <a:fillRect/>
          </a:stretch>
        </p:blipFill>
        <p:spPr>
          <a:xfrm>
            <a:off x="5702061" y="2788760"/>
            <a:ext cx="6495690" cy="4069687"/>
          </a:xfrm>
          <a:prstGeom prst="rect">
            <a:avLst/>
          </a:prstGeom>
        </p:spPr>
      </p:pic>
    </p:spTree>
    <p:extLst>
      <p:ext uri="{BB962C8B-B14F-4D97-AF65-F5344CB8AC3E}">
        <p14:creationId xmlns:p14="http://schemas.microsoft.com/office/powerpoint/2010/main" val="24747672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Freeform: Shape 66">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Arc 68">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71" name="Rectangle 70">
            <a:extLst>
              <a:ext uri="{FF2B5EF4-FFF2-40B4-BE49-F238E27FC236}">
                <a16:creationId xmlns="" xmlns:a16="http://schemas.microsoft.com/office/drawing/2014/main" id="{BFFB6EAD-767A-4A95-9246-C39976AD11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 xmlns:a16="http://schemas.microsoft.com/office/drawing/2014/main" id="{07062BB1-E215-424E-80C4-7E1CF179A3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960301"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 xmlns:a16="http://schemas.microsoft.com/office/drawing/2014/main" id="{B368E167-B2D7-4904-BB6B-AE0486A2C6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3295758"/>
            <a:ext cx="1261243" cy="1648694"/>
          </a:xfrm>
          <a:custGeom>
            <a:avLst/>
            <a:gdLst>
              <a:gd name="connsiteX0" fmla="*/ 824347 w 1261243"/>
              <a:gd name="connsiteY0" fmla="*/ 0 h 1648694"/>
              <a:gd name="connsiteX1" fmla="*/ 1145220 w 1261243"/>
              <a:gd name="connsiteY1" fmla="*/ 64781 h 1648694"/>
              <a:gd name="connsiteX2" fmla="*/ 1261243 w 1261243"/>
              <a:gd name="connsiteY2" fmla="*/ 127757 h 1648694"/>
              <a:gd name="connsiteX3" fmla="*/ 1261243 w 1261243"/>
              <a:gd name="connsiteY3" fmla="*/ 1520938 h 1648694"/>
              <a:gd name="connsiteX4" fmla="*/ 1145220 w 1261243"/>
              <a:gd name="connsiteY4" fmla="*/ 1583913 h 1648694"/>
              <a:gd name="connsiteX5" fmla="*/ 824347 w 1261243"/>
              <a:gd name="connsiteY5" fmla="*/ 1648694 h 1648694"/>
              <a:gd name="connsiteX6" fmla="*/ 0 w 1261243"/>
              <a:gd name="connsiteY6" fmla="*/ 824347 h 1648694"/>
              <a:gd name="connsiteX7" fmla="*/ 824347 w 1261243"/>
              <a:gd name="connsiteY7" fmla="*/ 0 h 164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243" h="1648694">
                <a:moveTo>
                  <a:pt x="824347" y="0"/>
                </a:moveTo>
                <a:cubicBezTo>
                  <a:pt x="938165" y="0"/>
                  <a:pt x="1046596" y="23067"/>
                  <a:pt x="1145220" y="64781"/>
                </a:cubicBezTo>
                <a:lnTo>
                  <a:pt x="1261243" y="127757"/>
                </a:lnTo>
                <a:lnTo>
                  <a:pt x="1261243" y="1520938"/>
                </a:lnTo>
                <a:lnTo>
                  <a:pt x="1145220" y="1583913"/>
                </a:lnTo>
                <a:cubicBezTo>
                  <a:pt x="1046596" y="1625627"/>
                  <a:pt x="938165" y="1648694"/>
                  <a:pt x="824347" y="1648694"/>
                </a:cubicBezTo>
                <a:cubicBezTo>
                  <a:pt x="369073" y="1648694"/>
                  <a:pt x="0" y="1279621"/>
                  <a:pt x="0" y="824347"/>
                </a:cubicBezTo>
                <a:cubicBezTo>
                  <a:pt x="0" y="369073"/>
                  <a:pt x="369073" y="0"/>
                  <a:pt x="824347" y="0"/>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 xmlns:a16="http://schemas.microsoft.com/office/drawing/2014/main" id="{6FD0FBFA-B43E-40C1-A6E4-B88234171E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112432" y="4748447"/>
            <a:ext cx="569514" cy="569514"/>
          </a:xfrm>
          <a:prstGeom prst="ellipse">
            <a:avLst/>
          </a:prstGeom>
          <a:noFill/>
          <a:ln w="127000">
            <a:solidFill>
              <a:schemeClr val="accent5">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Εικόνα 8">
            <a:extLst>
              <a:ext uri="{FF2B5EF4-FFF2-40B4-BE49-F238E27FC236}">
                <a16:creationId xmlns="" xmlns:a16="http://schemas.microsoft.com/office/drawing/2014/main" id="{220D3FCC-3B4C-C831-E614-005FBBBECABE}"/>
              </a:ext>
            </a:extLst>
          </p:cNvPr>
          <p:cNvPicPr>
            <a:picLocks noChangeAspect="1"/>
          </p:cNvPicPr>
          <p:nvPr/>
        </p:nvPicPr>
        <p:blipFill>
          <a:blip r:embed="rId3"/>
          <a:stretch>
            <a:fillRect/>
          </a:stretch>
        </p:blipFill>
        <p:spPr>
          <a:xfrm>
            <a:off x="629880" y="1065853"/>
            <a:ext cx="2565029" cy="1660856"/>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79" name="Freeform: Shape 78">
            <a:extLst>
              <a:ext uri="{FF2B5EF4-FFF2-40B4-BE49-F238E27FC236}">
                <a16:creationId xmlns="" xmlns:a16="http://schemas.microsoft.com/office/drawing/2014/main" id="{70A21480-D93D-46BE-9A94-B5A80469DF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Shape 80">
            <a:extLst>
              <a:ext uri="{FF2B5EF4-FFF2-40B4-BE49-F238E27FC236}">
                <a16:creationId xmlns="" xmlns:a16="http://schemas.microsoft.com/office/drawing/2014/main" id="{33E49524-66B4-4DB0-AD09-DC8B9874E1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898354" y="6039059"/>
            <a:ext cx="1978348" cy="818941"/>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Freeform: Shape 82">
            <a:extLst>
              <a:ext uri="{FF2B5EF4-FFF2-40B4-BE49-F238E27FC236}">
                <a16:creationId xmlns="" xmlns:a16="http://schemas.microsoft.com/office/drawing/2014/main" id="{E5EBF8F5-ABE5-4029-A8FC-4E32622D70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136562" flipH="1">
            <a:off x="3441866" y="5166681"/>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Εικόνα 2" descr="Εικόνα που περιέχει διάγραμμα, γράφημα πίτας&#10;&#10;Περιγραφή που δημιουργήθηκε αυτόματα">
            <a:extLst>
              <a:ext uri="{FF2B5EF4-FFF2-40B4-BE49-F238E27FC236}">
                <a16:creationId xmlns="" xmlns:a16="http://schemas.microsoft.com/office/drawing/2014/main" id="{2E58BE51-D7C3-9140-FA3C-600E947CAB8B}"/>
              </a:ext>
            </a:extLst>
          </p:cNvPr>
          <p:cNvPicPr>
            <a:picLocks noChangeAspect="1"/>
          </p:cNvPicPr>
          <p:nvPr/>
        </p:nvPicPr>
        <p:blipFill>
          <a:blip r:embed="rId4"/>
          <a:stretch>
            <a:fillRect/>
          </a:stretch>
        </p:blipFill>
        <p:spPr>
          <a:xfrm>
            <a:off x="2610929" y="1167573"/>
            <a:ext cx="9443048" cy="5673041"/>
          </a:xfrm>
          <a:prstGeom prst="rect">
            <a:avLst/>
          </a:prstGeom>
        </p:spPr>
      </p:pic>
    </p:spTree>
    <p:extLst>
      <p:ext uri="{BB962C8B-B14F-4D97-AF65-F5344CB8AC3E}">
        <p14:creationId xmlns:p14="http://schemas.microsoft.com/office/powerpoint/2010/main" val="38136341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Freeform: Shape 66">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Arc 68">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71" name="Rectangle 70">
            <a:extLst>
              <a:ext uri="{FF2B5EF4-FFF2-40B4-BE49-F238E27FC236}">
                <a16:creationId xmlns="" xmlns:a16="http://schemas.microsoft.com/office/drawing/2014/main" id="{BFFB6EAD-767A-4A95-9246-C39976AD11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 xmlns:a16="http://schemas.microsoft.com/office/drawing/2014/main" id="{07062BB1-E215-424E-80C4-7E1CF179A3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960301"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 xmlns:a16="http://schemas.microsoft.com/office/drawing/2014/main" id="{B368E167-B2D7-4904-BB6B-AE0486A2C6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3295758"/>
            <a:ext cx="1261243" cy="1648694"/>
          </a:xfrm>
          <a:custGeom>
            <a:avLst/>
            <a:gdLst>
              <a:gd name="connsiteX0" fmla="*/ 824347 w 1261243"/>
              <a:gd name="connsiteY0" fmla="*/ 0 h 1648694"/>
              <a:gd name="connsiteX1" fmla="*/ 1145220 w 1261243"/>
              <a:gd name="connsiteY1" fmla="*/ 64781 h 1648694"/>
              <a:gd name="connsiteX2" fmla="*/ 1261243 w 1261243"/>
              <a:gd name="connsiteY2" fmla="*/ 127757 h 1648694"/>
              <a:gd name="connsiteX3" fmla="*/ 1261243 w 1261243"/>
              <a:gd name="connsiteY3" fmla="*/ 1520938 h 1648694"/>
              <a:gd name="connsiteX4" fmla="*/ 1145220 w 1261243"/>
              <a:gd name="connsiteY4" fmla="*/ 1583913 h 1648694"/>
              <a:gd name="connsiteX5" fmla="*/ 824347 w 1261243"/>
              <a:gd name="connsiteY5" fmla="*/ 1648694 h 1648694"/>
              <a:gd name="connsiteX6" fmla="*/ 0 w 1261243"/>
              <a:gd name="connsiteY6" fmla="*/ 824347 h 1648694"/>
              <a:gd name="connsiteX7" fmla="*/ 824347 w 1261243"/>
              <a:gd name="connsiteY7" fmla="*/ 0 h 164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243" h="1648694">
                <a:moveTo>
                  <a:pt x="824347" y="0"/>
                </a:moveTo>
                <a:cubicBezTo>
                  <a:pt x="938165" y="0"/>
                  <a:pt x="1046596" y="23067"/>
                  <a:pt x="1145220" y="64781"/>
                </a:cubicBezTo>
                <a:lnTo>
                  <a:pt x="1261243" y="127757"/>
                </a:lnTo>
                <a:lnTo>
                  <a:pt x="1261243" y="1520938"/>
                </a:lnTo>
                <a:lnTo>
                  <a:pt x="1145220" y="1583913"/>
                </a:lnTo>
                <a:cubicBezTo>
                  <a:pt x="1046596" y="1625627"/>
                  <a:pt x="938165" y="1648694"/>
                  <a:pt x="824347" y="1648694"/>
                </a:cubicBezTo>
                <a:cubicBezTo>
                  <a:pt x="369073" y="1648694"/>
                  <a:pt x="0" y="1279621"/>
                  <a:pt x="0" y="824347"/>
                </a:cubicBezTo>
                <a:cubicBezTo>
                  <a:pt x="0" y="369073"/>
                  <a:pt x="369073" y="0"/>
                  <a:pt x="824347" y="0"/>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 xmlns:a16="http://schemas.microsoft.com/office/drawing/2014/main" id="{6FD0FBFA-B43E-40C1-A6E4-B88234171E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112432" y="4748447"/>
            <a:ext cx="569514" cy="569514"/>
          </a:xfrm>
          <a:prstGeom prst="ellipse">
            <a:avLst/>
          </a:prstGeom>
          <a:noFill/>
          <a:ln w="127000">
            <a:solidFill>
              <a:schemeClr val="accent5">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Εικόνα 8">
            <a:extLst>
              <a:ext uri="{FF2B5EF4-FFF2-40B4-BE49-F238E27FC236}">
                <a16:creationId xmlns="" xmlns:a16="http://schemas.microsoft.com/office/drawing/2014/main" id="{220D3FCC-3B4C-C831-E614-005FBBBECABE}"/>
              </a:ext>
            </a:extLst>
          </p:cNvPr>
          <p:cNvPicPr>
            <a:picLocks noChangeAspect="1"/>
          </p:cNvPicPr>
          <p:nvPr/>
        </p:nvPicPr>
        <p:blipFill>
          <a:blip r:embed="rId3"/>
          <a:stretch>
            <a:fillRect/>
          </a:stretch>
        </p:blipFill>
        <p:spPr>
          <a:xfrm>
            <a:off x="629880" y="1065853"/>
            <a:ext cx="2565029" cy="1660856"/>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79" name="Freeform: Shape 78">
            <a:extLst>
              <a:ext uri="{FF2B5EF4-FFF2-40B4-BE49-F238E27FC236}">
                <a16:creationId xmlns="" xmlns:a16="http://schemas.microsoft.com/office/drawing/2014/main" id="{70A21480-D93D-46BE-9A94-B5A80469DF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Shape 80">
            <a:extLst>
              <a:ext uri="{FF2B5EF4-FFF2-40B4-BE49-F238E27FC236}">
                <a16:creationId xmlns="" xmlns:a16="http://schemas.microsoft.com/office/drawing/2014/main" id="{33E49524-66B4-4DB0-AD09-DC8B9874E1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898354" y="6039059"/>
            <a:ext cx="1978348" cy="818941"/>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Freeform: Shape 82">
            <a:extLst>
              <a:ext uri="{FF2B5EF4-FFF2-40B4-BE49-F238E27FC236}">
                <a16:creationId xmlns="" xmlns:a16="http://schemas.microsoft.com/office/drawing/2014/main" id="{E5EBF8F5-ABE5-4029-A8FC-4E32622D70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136562" flipH="1">
            <a:off x="3441866" y="5166681"/>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Εικόνα 2" descr="Εικόνα που περιέχει κείμενο, επαγγελματική κάρτα, στιγμιότυπο οθόνης, διανυσματικά γραφικά&#10;&#10;Περιγραφή που δημιουργήθηκε αυτόματα">
            <a:extLst>
              <a:ext uri="{FF2B5EF4-FFF2-40B4-BE49-F238E27FC236}">
                <a16:creationId xmlns="" xmlns:a16="http://schemas.microsoft.com/office/drawing/2014/main" id="{2FAD11E6-4A5C-0767-FA7D-11862077B45C}"/>
              </a:ext>
            </a:extLst>
          </p:cNvPr>
          <p:cNvPicPr>
            <a:picLocks noChangeAspect="1"/>
          </p:cNvPicPr>
          <p:nvPr/>
        </p:nvPicPr>
        <p:blipFill>
          <a:blip r:embed="rId4"/>
          <a:stretch>
            <a:fillRect/>
          </a:stretch>
        </p:blipFill>
        <p:spPr>
          <a:xfrm>
            <a:off x="2596552" y="1066933"/>
            <a:ext cx="9601198" cy="5788059"/>
          </a:xfrm>
          <a:prstGeom prst="rect">
            <a:avLst/>
          </a:prstGeom>
        </p:spPr>
      </p:pic>
    </p:spTree>
    <p:extLst>
      <p:ext uri="{BB962C8B-B14F-4D97-AF65-F5344CB8AC3E}">
        <p14:creationId xmlns:p14="http://schemas.microsoft.com/office/powerpoint/2010/main" val="1742000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Freeform: Shape 66">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Arc 68">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71" name="Rectangle 70">
            <a:extLst>
              <a:ext uri="{FF2B5EF4-FFF2-40B4-BE49-F238E27FC236}">
                <a16:creationId xmlns="" xmlns:a16="http://schemas.microsoft.com/office/drawing/2014/main" id="{BFFB6EAD-767A-4A95-9246-C39976AD11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 xmlns:a16="http://schemas.microsoft.com/office/drawing/2014/main" id="{07062BB1-E215-424E-80C4-7E1CF179A3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960301"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 xmlns:a16="http://schemas.microsoft.com/office/drawing/2014/main" id="{B368E167-B2D7-4904-BB6B-AE0486A2C6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3295758"/>
            <a:ext cx="1261243" cy="1648694"/>
          </a:xfrm>
          <a:custGeom>
            <a:avLst/>
            <a:gdLst>
              <a:gd name="connsiteX0" fmla="*/ 824347 w 1261243"/>
              <a:gd name="connsiteY0" fmla="*/ 0 h 1648694"/>
              <a:gd name="connsiteX1" fmla="*/ 1145220 w 1261243"/>
              <a:gd name="connsiteY1" fmla="*/ 64781 h 1648694"/>
              <a:gd name="connsiteX2" fmla="*/ 1261243 w 1261243"/>
              <a:gd name="connsiteY2" fmla="*/ 127757 h 1648694"/>
              <a:gd name="connsiteX3" fmla="*/ 1261243 w 1261243"/>
              <a:gd name="connsiteY3" fmla="*/ 1520938 h 1648694"/>
              <a:gd name="connsiteX4" fmla="*/ 1145220 w 1261243"/>
              <a:gd name="connsiteY4" fmla="*/ 1583913 h 1648694"/>
              <a:gd name="connsiteX5" fmla="*/ 824347 w 1261243"/>
              <a:gd name="connsiteY5" fmla="*/ 1648694 h 1648694"/>
              <a:gd name="connsiteX6" fmla="*/ 0 w 1261243"/>
              <a:gd name="connsiteY6" fmla="*/ 824347 h 1648694"/>
              <a:gd name="connsiteX7" fmla="*/ 824347 w 1261243"/>
              <a:gd name="connsiteY7" fmla="*/ 0 h 164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243" h="1648694">
                <a:moveTo>
                  <a:pt x="824347" y="0"/>
                </a:moveTo>
                <a:cubicBezTo>
                  <a:pt x="938165" y="0"/>
                  <a:pt x="1046596" y="23067"/>
                  <a:pt x="1145220" y="64781"/>
                </a:cubicBezTo>
                <a:lnTo>
                  <a:pt x="1261243" y="127757"/>
                </a:lnTo>
                <a:lnTo>
                  <a:pt x="1261243" y="1520938"/>
                </a:lnTo>
                <a:lnTo>
                  <a:pt x="1145220" y="1583913"/>
                </a:lnTo>
                <a:cubicBezTo>
                  <a:pt x="1046596" y="1625627"/>
                  <a:pt x="938165" y="1648694"/>
                  <a:pt x="824347" y="1648694"/>
                </a:cubicBezTo>
                <a:cubicBezTo>
                  <a:pt x="369073" y="1648694"/>
                  <a:pt x="0" y="1279621"/>
                  <a:pt x="0" y="824347"/>
                </a:cubicBezTo>
                <a:cubicBezTo>
                  <a:pt x="0" y="369073"/>
                  <a:pt x="369073" y="0"/>
                  <a:pt x="824347" y="0"/>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 xmlns:a16="http://schemas.microsoft.com/office/drawing/2014/main" id="{6FD0FBFA-B43E-40C1-A6E4-B88234171E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112432" y="4748447"/>
            <a:ext cx="569514" cy="569514"/>
          </a:xfrm>
          <a:prstGeom prst="ellipse">
            <a:avLst/>
          </a:prstGeom>
          <a:noFill/>
          <a:ln w="127000">
            <a:solidFill>
              <a:schemeClr val="accent5">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Εικόνα 8">
            <a:extLst>
              <a:ext uri="{FF2B5EF4-FFF2-40B4-BE49-F238E27FC236}">
                <a16:creationId xmlns="" xmlns:a16="http://schemas.microsoft.com/office/drawing/2014/main" id="{220D3FCC-3B4C-C831-E614-005FBBBECABE}"/>
              </a:ext>
            </a:extLst>
          </p:cNvPr>
          <p:cNvPicPr>
            <a:picLocks noChangeAspect="1"/>
          </p:cNvPicPr>
          <p:nvPr/>
        </p:nvPicPr>
        <p:blipFill>
          <a:blip r:embed="rId3"/>
          <a:stretch>
            <a:fillRect/>
          </a:stretch>
        </p:blipFill>
        <p:spPr>
          <a:xfrm>
            <a:off x="629880" y="1065853"/>
            <a:ext cx="2565029" cy="1660856"/>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79" name="Freeform: Shape 78">
            <a:extLst>
              <a:ext uri="{FF2B5EF4-FFF2-40B4-BE49-F238E27FC236}">
                <a16:creationId xmlns="" xmlns:a16="http://schemas.microsoft.com/office/drawing/2014/main" id="{70A21480-D93D-46BE-9A94-B5A80469DF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Shape 80">
            <a:extLst>
              <a:ext uri="{FF2B5EF4-FFF2-40B4-BE49-F238E27FC236}">
                <a16:creationId xmlns="" xmlns:a16="http://schemas.microsoft.com/office/drawing/2014/main" id="{33E49524-66B4-4DB0-AD09-DC8B9874E1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898354" y="6039059"/>
            <a:ext cx="1978348" cy="818941"/>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Freeform: Shape 82">
            <a:extLst>
              <a:ext uri="{FF2B5EF4-FFF2-40B4-BE49-F238E27FC236}">
                <a16:creationId xmlns="" xmlns:a16="http://schemas.microsoft.com/office/drawing/2014/main" id="{E5EBF8F5-ABE5-4029-A8FC-4E32622D70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136562" flipH="1">
            <a:off x="3441866" y="5166681"/>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Εικόνα 3" descr="Εικόνα που περιέχει διάγραμμα, γράφημα πίτας&#10;&#10;Περιγραφή που δημιουργήθηκε αυτόματα">
            <a:extLst>
              <a:ext uri="{FF2B5EF4-FFF2-40B4-BE49-F238E27FC236}">
                <a16:creationId xmlns="" xmlns:a16="http://schemas.microsoft.com/office/drawing/2014/main" id="{4919FF4D-20B5-B8D2-6161-8007C44FF94C}"/>
              </a:ext>
            </a:extLst>
          </p:cNvPr>
          <p:cNvPicPr>
            <a:picLocks noChangeAspect="1"/>
          </p:cNvPicPr>
          <p:nvPr/>
        </p:nvPicPr>
        <p:blipFill>
          <a:blip r:embed="rId4"/>
          <a:stretch>
            <a:fillRect/>
          </a:stretch>
        </p:blipFill>
        <p:spPr>
          <a:xfrm>
            <a:off x="2610929" y="975698"/>
            <a:ext cx="9586821" cy="5884266"/>
          </a:xfrm>
          <a:prstGeom prst="rect">
            <a:avLst/>
          </a:prstGeom>
        </p:spPr>
      </p:pic>
    </p:spTree>
    <p:extLst>
      <p:ext uri="{BB962C8B-B14F-4D97-AF65-F5344CB8AC3E}">
        <p14:creationId xmlns:p14="http://schemas.microsoft.com/office/powerpoint/2010/main" val="2521972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 name="Freeform: Shape 87">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Arc 89">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92" name="Rectangle 91">
            <a:extLst>
              <a:ext uri="{FF2B5EF4-FFF2-40B4-BE49-F238E27FC236}">
                <a16:creationId xmlns="" xmlns:a16="http://schemas.microsoft.com/office/drawing/2014/main" id="{8930EBA3-4D2E-42E8-B828-834555328D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Arc 93">
            <a:extLst>
              <a:ext uri="{FF2B5EF4-FFF2-40B4-BE49-F238E27FC236}">
                <a16:creationId xmlns="" xmlns:a16="http://schemas.microsoft.com/office/drawing/2014/main" id="{E58B2195-5055-402F-A3E7-53FF0E4980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6" name="Oval 95">
            <a:extLst>
              <a:ext uri="{FF2B5EF4-FFF2-40B4-BE49-F238E27FC236}">
                <a16:creationId xmlns="" xmlns:a16="http://schemas.microsoft.com/office/drawing/2014/main" id="{528AA953-F4F9-4DC5-97C7-491F4AF937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Εικόνα 6" descr="Εικόνα που περιέχει διάγραμμα, γράφημα πίτας&#10;&#10;Περιγραφή που δημιουργήθηκε αυτόματα">
            <a:extLst>
              <a:ext uri="{FF2B5EF4-FFF2-40B4-BE49-F238E27FC236}">
                <a16:creationId xmlns="" xmlns:a16="http://schemas.microsoft.com/office/drawing/2014/main" id="{06FBD5FF-BC12-DCC7-15F7-CB9111CFA245}"/>
              </a:ext>
            </a:extLst>
          </p:cNvPr>
          <p:cNvPicPr>
            <a:picLocks noChangeAspect="1"/>
          </p:cNvPicPr>
          <p:nvPr/>
        </p:nvPicPr>
        <p:blipFill>
          <a:blip r:embed="rId3"/>
          <a:stretch>
            <a:fillRect/>
          </a:stretch>
        </p:blipFill>
        <p:spPr>
          <a:xfrm>
            <a:off x="-5751" y="-5784"/>
            <a:ext cx="7013275" cy="4569192"/>
          </a:xfrm>
          <a:prstGeom prst="rect">
            <a:avLst/>
          </a:prstGeom>
        </p:spPr>
      </p:pic>
      <p:pic>
        <p:nvPicPr>
          <p:cNvPr id="7" name="Εικόνα 7" descr="Εικόνα που περιέχει διάγραμμα&#10;&#10;Περιγραφή που δημιουργήθηκε αυτόματα">
            <a:extLst>
              <a:ext uri="{FF2B5EF4-FFF2-40B4-BE49-F238E27FC236}">
                <a16:creationId xmlns="" xmlns:a16="http://schemas.microsoft.com/office/drawing/2014/main" id="{3BAFBED1-246F-752C-165E-336797DB3AEA}"/>
              </a:ext>
            </a:extLst>
          </p:cNvPr>
          <p:cNvPicPr>
            <a:picLocks noChangeAspect="1"/>
          </p:cNvPicPr>
          <p:nvPr/>
        </p:nvPicPr>
        <p:blipFill>
          <a:blip r:embed="rId4"/>
          <a:stretch>
            <a:fillRect/>
          </a:stretch>
        </p:blipFill>
        <p:spPr>
          <a:xfrm>
            <a:off x="5357004" y="2466254"/>
            <a:ext cx="6840744" cy="4398398"/>
          </a:xfrm>
          <a:prstGeom prst="rect">
            <a:avLst/>
          </a:prstGeom>
        </p:spPr>
      </p:pic>
    </p:spTree>
    <p:extLst>
      <p:ext uri="{BB962C8B-B14F-4D97-AF65-F5344CB8AC3E}">
        <p14:creationId xmlns:p14="http://schemas.microsoft.com/office/powerpoint/2010/main" val="23185229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Freeform: Shape 66">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Arc 68">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71" name="Rectangle 70">
            <a:extLst>
              <a:ext uri="{FF2B5EF4-FFF2-40B4-BE49-F238E27FC236}">
                <a16:creationId xmlns="" xmlns:a16="http://schemas.microsoft.com/office/drawing/2014/main" id="{BFFB6EAD-767A-4A95-9246-C39976AD11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 xmlns:a16="http://schemas.microsoft.com/office/drawing/2014/main" id="{07062BB1-E215-424E-80C4-7E1CF179A3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960301"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 xmlns:a16="http://schemas.microsoft.com/office/drawing/2014/main" id="{B368E167-B2D7-4904-BB6B-AE0486A2C6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3295758"/>
            <a:ext cx="1261243" cy="1648694"/>
          </a:xfrm>
          <a:custGeom>
            <a:avLst/>
            <a:gdLst>
              <a:gd name="connsiteX0" fmla="*/ 824347 w 1261243"/>
              <a:gd name="connsiteY0" fmla="*/ 0 h 1648694"/>
              <a:gd name="connsiteX1" fmla="*/ 1145220 w 1261243"/>
              <a:gd name="connsiteY1" fmla="*/ 64781 h 1648694"/>
              <a:gd name="connsiteX2" fmla="*/ 1261243 w 1261243"/>
              <a:gd name="connsiteY2" fmla="*/ 127757 h 1648694"/>
              <a:gd name="connsiteX3" fmla="*/ 1261243 w 1261243"/>
              <a:gd name="connsiteY3" fmla="*/ 1520938 h 1648694"/>
              <a:gd name="connsiteX4" fmla="*/ 1145220 w 1261243"/>
              <a:gd name="connsiteY4" fmla="*/ 1583913 h 1648694"/>
              <a:gd name="connsiteX5" fmla="*/ 824347 w 1261243"/>
              <a:gd name="connsiteY5" fmla="*/ 1648694 h 1648694"/>
              <a:gd name="connsiteX6" fmla="*/ 0 w 1261243"/>
              <a:gd name="connsiteY6" fmla="*/ 824347 h 1648694"/>
              <a:gd name="connsiteX7" fmla="*/ 824347 w 1261243"/>
              <a:gd name="connsiteY7" fmla="*/ 0 h 164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243" h="1648694">
                <a:moveTo>
                  <a:pt x="824347" y="0"/>
                </a:moveTo>
                <a:cubicBezTo>
                  <a:pt x="938165" y="0"/>
                  <a:pt x="1046596" y="23067"/>
                  <a:pt x="1145220" y="64781"/>
                </a:cubicBezTo>
                <a:lnTo>
                  <a:pt x="1261243" y="127757"/>
                </a:lnTo>
                <a:lnTo>
                  <a:pt x="1261243" y="1520938"/>
                </a:lnTo>
                <a:lnTo>
                  <a:pt x="1145220" y="1583913"/>
                </a:lnTo>
                <a:cubicBezTo>
                  <a:pt x="1046596" y="1625627"/>
                  <a:pt x="938165" y="1648694"/>
                  <a:pt x="824347" y="1648694"/>
                </a:cubicBezTo>
                <a:cubicBezTo>
                  <a:pt x="369073" y="1648694"/>
                  <a:pt x="0" y="1279621"/>
                  <a:pt x="0" y="824347"/>
                </a:cubicBezTo>
                <a:cubicBezTo>
                  <a:pt x="0" y="369073"/>
                  <a:pt x="369073" y="0"/>
                  <a:pt x="824347" y="0"/>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 xmlns:a16="http://schemas.microsoft.com/office/drawing/2014/main" id="{6FD0FBFA-B43E-40C1-A6E4-B88234171E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112432" y="4748447"/>
            <a:ext cx="569514" cy="569514"/>
          </a:xfrm>
          <a:prstGeom prst="ellipse">
            <a:avLst/>
          </a:prstGeom>
          <a:noFill/>
          <a:ln w="127000">
            <a:solidFill>
              <a:schemeClr val="accent5">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Εικόνα 8">
            <a:extLst>
              <a:ext uri="{FF2B5EF4-FFF2-40B4-BE49-F238E27FC236}">
                <a16:creationId xmlns="" xmlns:a16="http://schemas.microsoft.com/office/drawing/2014/main" id="{220D3FCC-3B4C-C831-E614-005FBBBECABE}"/>
              </a:ext>
            </a:extLst>
          </p:cNvPr>
          <p:cNvPicPr>
            <a:picLocks noChangeAspect="1"/>
          </p:cNvPicPr>
          <p:nvPr/>
        </p:nvPicPr>
        <p:blipFill>
          <a:blip r:embed="rId3"/>
          <a:stretch>
            <a:fillRect/>
          </a:stretch>
        </p:blipFill>
        <p:spPr>
          <a:xfrm>
            <a:off x="629880" y="1065853"/>
            <a:ext cx="2565029" cy="1660856"/>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79" name="Freeform: Shape 78">
            <a:extLst>
              <a:ext uri="{FF2B5EF4-FFF2-40B4-BE49-F238E27FC236}">
                <a16:creationId xmlns="" xmlns:a16="http://schemas.microsoft.com/office/drawing/2014/main" id="{70A21480-D93D-46BE-9A94-B5A80469DF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Shape 80">
            <a:extLst>
              <a:ext uri="{FF2B5EF4-FFF2-40B4-BE49-F238E27FC236}">
                <a16:creationId xmlns="" xmlns:a16="http://schemas.microsoft.com/office/drawing/2014/main" id="{33E49524-66B4-4DB0-AD09-DC8B9874E1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898354" y="6039059"/>
            <a:ext cx="1978348" cy="818941"/>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Freeform: Shape 82">
            <a:extLst>
              <a:ext uri="{FF2B5EF4-FFF2-40B4-BE49-F238E27FC236}">
                <a16:creationId xmlns="" xmlns:a16="http://schemas.microsoft.com/office/drawing/2014/main" id="{E5EBF8F5-ABE5-4029-A8FC-4E32622D70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136562" flipH="1">
            <a:off x="3441866" y="5166681"/>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Εικόνα 3" descr="Εικόνα που περιέχει διάγραμμα, γράφημα πίτας&#10;&#10;Περιγραφή που δημιουργήθηκε αυτόματα">
            <a:extLst>
              <a:ext uri="{FF2B5EF4-FFF2-40B4-BE49-F238E27FC236}">
                <a16:creationId xmlns="" xmlns:a16="http://schemas.microsoft.com/office/drawing/2014/main" id="{2DA366D6-9415-30E8-9C76-8328FA10FEA3}"/>
              </a:ext>
            </a:extLst>
          </p:cNvPr>
          <p:cNvPicPr>
            <a:picLocks noChangeAspect="1"/>
          </p:cNvPicPr>
          <p:nvPr/>
        </p:nvPicPr>
        <p:blipFill>
          <a:blip r:embed="rId4"/>
          <a:stretch>
            <a:fillRect/>
          </a:stretch>
        </p:blipFill>
        <p:spPr>
          <a:xfrm>
            <a:off x="-5750" y="-2217"/>
            <a:ext cx="6898255" cy="4116361"/>
          </a:xfrm>
          <a:prstGeom prst="rect">
            <a:avLst/>
          </a:prstGeom>
        </p:spPr>
      </p:pic>
      <p:pic>
        <p:nvPicPr>
          <p:cNvPr id="2" name="Εικόνα 3" descr="Εικόνα που περιέχει διάγραμμα&#10;&#10;Περιγραφή που δημιουργήθηκε αυτόματα">
            <a:extLst>
              <a:ext uri="{FF2B5EF4-FFF2-40B4-BE49-F238E27FC236}">
                <a16:creationId xmlns="" xmlns:a16="http://schemas.microsoft.com/office/drawing/2014/main" id="{B07530B0-6CAD-8B53-74C1-4E2629D1C38F}"/>
              </a:ext>
            </a:extLst>
          </p:cNvPr>
          <p:cNvPicPr>
            <a:picLocks noChangeAspect="1"/>
          </p:cNvPicPr>
          <p:nvPr/>
        </p:nvPicPr>
        <p:blipFill>
          <a:blip r:embed="rId5"/>
          <a:stretch>
            <a:fillRect/>
          </a:stretch>
        </p:blipFill>
        <p:spPr>
          <a:xfrm>
            <a:off x="5443267" y="2802686"/>
            <a:ext cx="6754483" cy="4070588"/>
          </a:xfrm>
          <a:prstGeom prst="rect">
            <a:avLst/>
          </a:prstGeom>
        </p:spPr>
      </p:pic>
    </p:spTree>
    <p:extLst>
      <p:ext uri="{BB962C8B-B14F-4D97-AF65-F5344CB8AC3E}">
        <p14:creationId xmlns:p14="http://schemas.microsoft.com/office/powerpoint/2010/main" val="24581953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Freeform: Shape 66">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Arc 68">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71" name="Rectangle 70">
            <a:extLst>
              <a:ext uri="{FF2B5EF4-FFF2-40B4-BE49-F238E27FC236}">
                <a16:creationId xmlns="" xmlns:a16="http://schemas.microsoft.com/office/drawing/2014/main" id="{BFFB6EAD-767A-4A95-9246-C39976AD11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 xmlns:a16="http://schemas.microsoft.com/office/drawing/2014/main" id="{07062BB1-E215-424E-80C4-7E1CF179A3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960301"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 xmlns:a16="http://schemas.microsoft.com/office/drawing/2014/main" id="{B368E167-B2D7-4904-BB6B-AE0486A2C6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3295758"/>
            <a:ext cx="1261243" cy="1648694"/>
          </a:xfrm>
          <a:custGeom>
            <a:avLst/>
            <a:gdLst>
              <a:gd name="connsiteX0" fmla="*/ 824347 w 1261243"/>
              <a:gd name="connsiteY0" fmla="*/ 0 h 1648694"/>
              <a:gd name="connsiteX1" fmla="*/ 1145220 w 1261243"/>
              <a:gd name="connsiteY1" fmla="*/ 64781 h 1648694"/>
              <a:gd name="connsiteX2" fmla="*/ 1261243 w 1261243"/>
              <a:gd name="connsiteY2" fmla="*/ 127757 h 1648694"/>
              <a:gd name="connsiteX3" fmla="*/ 1261243 w 1261243"/>
              <a:gd name="connsiteY3" fmla="*/ 1520938 h 1648694"/>
              <a:gd name="connsiteX4" fmla="*/ 1145220 w 1261243"/>
              <a:gd name="connsiteY4" fmla="*/ 1583913 h 1648694"/>
              <a:gd name="connsiteX5" fmla="*/ 824347 w 1261243"/>
              <a:gd name="connsiteY5" fmla="*/ 1648694 h 1648694"/>
              <a:gd name="connsiteX6" fmla="*/ 0 w 1261243"/>
              <a:gd name="connsiteY6" fmla="*/ 824347 h 1648694"/>
              <a:gd name="connsiteX7" fmla="*/ 824347 w 1261243"/>
              <a:gd name="connsiteY7" fmla="*/ 0 h 164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243" h="1648694">
                <a:moveTo>
                  <a:pt x="824347" y="0"/>
                </a:moveTo>
                <a:cubicBezTo>
                  <a:pt x="938165" y="0"/>
                  <a:pt x="1046596" y="23067"/>
                  <a:pt x="1145220" y="64781"/>
                </a:cubicBezTo>
                <a:lnTo>
                  <a:pt x="1261243" y="127757"/>
                </a:lnTo>
                <a:lnTo>
                  <a:pt x="1261243" y="1520938"/>
                </a:lnTo>
                <a:lnTo>
                  <a:pt x="1145220" y="1583913"/>
                </a:lnTo>
                <a:cubicBezTo>
                  <a:pt x="1046596" y="1625627"/>
                  <a:pt x="938165" y="1648694"/>
                  <a:pt x="824347" y="1648694"/>
                </a:cubicBezTo>
                <a:cubicBezTo>
                  <a:pt x="369073" y="1648694"/>
                  <a:pt x="0" y="1279621"/>
                  <a:pt x="0" y="824347"/>
                </a:cubicBezTo>
                <a:cubicBezTo>
                  <a:pt x="0" y="369073"/>
                  <a:pt x="369073" y="0"/>
                  <a:pt x="824347" y="0"/>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 xmlns:a16="http://schemas.microsoft.com/office/drawing/2014/main" id="{6FD0FBFA-B43E-40C1-A6E4-B88234171E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112432" y="4748447"/>
            <a:ext cx="569514" cy="569514"/>
          </a:xfrm>
          <a:prstGeom prst="ellipse">
            <a:avLst/>
          </a:prstGeom>
          <a:noFill/>
          <a:ln w="127000">
            <a:solidFill>
              <a:schemeClr val="accent5">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Εικόνα 8">
            <a:extLst>
              <a:ext uri="{FF2B5EF4-FFF2-40B4-BE49-F238E27FC236}">
                <a16:creationId xmlns="" xmlns:a16="http://schemas.microsoft.com/office/drawing/2014/main" id="{220D3FCC-3B4C-C831-E614-005FBBBECABE}"/>
              </a:ext>
            </a:extLst>
          </p:cNvPr>
          <p:cNvPicPr>
            <a:picLocks noChangeAspect="1"/>
          </p:cNvPicPr>
          <p:nvPr/>
        </p:nvPicPr>
        <p:blipFill>
          <a:blip r:embed="rId3"/>
          <a:stretch>
            <a:fillRect/>
          </a:stretch>
        </p:blipFill>
        <p:spPr>
          <a:xfrm>
            <a:off x="629880" y="1065853"/>
            <a:ext cx="2565029" cy="1660856"/>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79" name="Freeform: Shape 78">
            <a:extLst>
              <a:ext uri="{FF2B5EF4-FFF2-40B4-BE49-F238E27FC236}">
                <a16:creationId xmlns="" xmlns:a16="http://schemas.microsoft.com/office/drawing/2014/main" id="{70A21480-D93D-46BE-9A94-B5A80469DF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Shape 80">
            <a:extLst>
              <a:ext uri="{FF2B5EF4-FFF2-40B4-BE49-F238E27FC236}">
                <a16:creationId xmlns="" xmlns:a16="http://schemas.microsoft.com/office/drawing/2014/main" id="{33E49524-66B4-4DB0-AD09-DC8B9874E1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898354" y="6039059"/>
            <a:ext cx="1978348" cy="818941"/>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Freeform: Shape 82">
            <a:extLst>
              <a:ext uri="{FF2B5EF4-FFF2-40B4-BE49-F238E27FC236}">
                <a16:creationId xmlns="" xmlns:a16="http://schemas.microsoft.com/office/drawing/2014/main" id="{E5EBF8F5-ABE5-4029-A8FC-4E32622D70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136562" flipH="1">
            <a:off x="3441866" y="5166681"/>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Εικόνα 3" descr="Εικόνα που περιέχει διάγραμμα, γράφημα πίτας&#10;&#10;Περιγραφή που δημιουργήθηκε αυτόματα">
            <a:extLst>
              <a:ext uri="{FF2B5EF4-FFF2-40B4-BE49-F238E27FC236}">
                <a16:creationId xmlns="" xmlns:a16="http://schemas.microsoft.com/office/drawing/2014/main" id="{B5D5E9F1-C9C1-BDE0-6705-A7ECC5520A28}"/>
              </a:ext>
            </a:extLst>
          </p:cNvPr>
          <p:cNvPicPr>
            <a:picLocks noChangeAspect="1"/>
          </p:cNvPicPr>
          <p:nvPr/>
        </p:nvPicPr>
        <p:blipFill>
          <a:blip r:embed="rId4"/>
          <a:stretch>
            <a:fillRect/>
          </a:stretch>
        </p:blipFill>
        <p:spPr>
          <a:xfrm>
            <a:off x="2596551" y="1153197"/>
            <a:ext cx="9601199" cy="5701795"/>
          </a:xfrm>
          <a:prstGeom prst="rect">
            <a:avLst/>
          </a:prstGeom>
        </p:spPr>
      </p:pic>
    </p:spTree>
    <p:extLst>
      <p:ext uri="{BB962C8B-B14F-4D97-AF65-F5344CB8AC3E}">
        <p14:creationId xmlns:p14="http://schemas.microsoft.com/office/powerpoint/2010/main" val="23951785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Arc 53">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56" name="Rectangle 55">
            <a:extLst>
              <a:ext uri="{FF2B5EF4-FFF2-40B4-BE49-F238E27FC236}">
                <a16:creationId xmlns="" xmlns:a16="http://schemas.microsoft.com/office/drawing/2014/main" id="{DD453324-C6A3-43E4-B553-D28495028D0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Freeform: Shape 57">
            <a:extLst>
              <a:ext uri="{FF2B5EF4-FFF2-40B4-BE49-F238E27FC236}">
                <a16:creationId xmlns="" xmlns:a16="http://schemas.microsoft.com/office/drawing/2014/main" id="{E2635EE6-D269-46B5-8431-4D0F084D44A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4"/>
            <a:ext cx="6252552" cy="6858003"/>
          </a:xfrm>
          <a:custGeom>
            <a:avLst/>
            <a:gdLst>
              <a:gd name="connsiteX0" fmla="*/ 2609706 w 6252552"/>
              <a:gd name="connsiteY0" fmla="*/ 0 h 6858003"/>
              <a:gd name="connsiteX1" fmla="*/ 6252552 w 6252552"/>
              <a:gd name="connsiteY1" fmla="*/ 0 h 6858003"/>
              <a:gd name="connsiteX2" fmla="*/ 6252552 w 6252552"/>
              <a:gd name="connsiteY2" fmla="*/ 6858002 h 6858003"/>
              <a:gd name="connsiteX3" fmla="*/ 6228060 w 6252552"/>
              <a:gd name="connsiteY3" fmla="*/ 6858002 h 6858003"/>
              <a:gd name="connsiteX4" fmla="*/ 6228060 w 6252552"/>
              <a:gd name="connsiteY4" fmla="*/ 6858003 h 6858003"/>
              <a:gd name="connsiteX5" fmla="*/ 0 w 6252552"/>
              <a:gd name="connsiteY5" fmla="*/ 6858003 h 6858003"/>
              <a:gd name="connsiteX6" fmla="*/ 0 w 6252552"/>
              <a:gd name="connsiteY6" fmla="*/ 1 h 6858003"/>
              <a:gd name="connsiteX7" fmla="*/ 2609701 w 6252552"/>
              <a:gd name="connsiteY7" fmla="*/ 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52552" h="6858003">
                <a:moveTo>
                  <a:pt x="2609706" y="0"/>
                </a:moveTo>
                <a:lnTo>
                  <a:pt x="6252552" y="0"/>
                </a:lnTo>
                <a:lnTo>
                  <a:pt x="6252552" y="6858002"/>
                </a:lnTo>
                <a:lnTo>
                  <a:pt x="6228060" y="6858002"/>
                </a:lnTo>
                <a:lnTo>
                  <a:pt x="6228060" y="6858003"/>
                </a:lnTo>
                <a:lnTo>
                  <a:pt x="0" y="6858003"/>
                </a:lnTo>
                <a:lnTo>
                  <a:pt x="0" y="1"/>
                </a:lnTo>
                <a:lnTo>
                  <a:pt x="2609701"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Arc 59">
            <a:extLst>
              <a:ext uri="{FF2B5EF4-FFF2-40B4-BE49-F238E27FC236}">
                <a16:creationId xmlns="" xmlns:a16="http://schemas.microsoft.com/office/drawing/2014/main" id="{18E928D9-3091-4385-B979-265D55AD02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303011">
            <a:off x="2974408" y="700861"/>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2" name="Oval 61">
            <a:extLst>
              <a:ext uri="{FF2B5EF4-FFF2-40B4-BE49-F238E27FC236}">
                <a16:creationId xmlns="" xmlns:a16="http://schemas.microsoft.com/office/drawing/2014/main" id="{7D602432-D774-4CF5-94E8-7D52D01059D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201186" y="5486807"/>
            <a:ext cx="491961" cy="49196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Εικόνα 6" descr="Εικόνα που περιέχει διάγραμμα&#10;&#10;Περιγραφή που δημιουργήθηκε αυτόματα">
            <a:extLst>
              <a:ext uri="{FF2B5EF4-FFF2-40B4-BE49-F238E27FC236}">
                <a16:creationId xmlns="" xmlns:a16="http://schemas.microsoft.com/office/drawing/2014/main" id="{27693719-F30D-EC66-F068-FE54316299B1}"/>
              </a:ext>
            </a:extLst>
          </p:cNvPr>
          <p:cNvPicPr>
            <a:picLocks noChangeAspect="1"/>
          </p:cNvPicPr>
          <p:nvPr/>
        </p:nvPicPr>
        <p:blipFill rotWithShape="1">
          <a:blip r:embed="rId3"/>
          <a:srcRect t="2206" r="4" b="4"/>
          <a:stretch/>
        </p:blipFill>
        <p:spPr>
          <a:xfrm>
            <a:off x="-30893" y="-5431"/>
            <a:ext cx="6567612" cy="3834154"/>
          </a:xfrm>
          <a:custGeom>
            <a:avLst/>
            <a:gdLst/>
            <a:ahLst/>
            <a:cxnLst/>
            <a:rect l="l" t="t" r="r" b="b"/>
            <a:pathLst>
              <a:path w="5096871" h="3187173">
                <a:moveTo>
                  <a:pt x="76652" y="0"/>
                </a:moveTo>
                <a:lnTo>
                  <a:pt x="5020219" y="0"/>
                </a:lnTo>
                <a:cubicBezTo>
                  <a:pt x="5062553" y="0"/>
                  <a:pt x="5096871" y="34318"/>
                  <a:pt x="5096871" y="76652"/>
                </a:cubicBezTo>
                <a:lnTo>
                  <a:pt x="5096871" y="3110521"/>
                </a:lnTo>
                <a:cubicBezTo>
                  <a:pt x="5096871" y="3152855"/>
                  <a:pt x="5062553" y="3187173"/>
                  <a:pt x="5020219" y="3187173"/>
                </a:cubicBezTo>
                <a:lnTo>
                  <a:pt x="76652" y="3187173"/>
                </a:lnTo>
                <a:cubicBezTo>
                  <a:pt x="34318" y="3187173"/>
                  <a:pt x="0" y="3152855"/>
                  <a:pt x="0" y="3110521"/>
                </a:cubicBezTo>
                <a:lnTo>
                  <a:pt x="0" y="76652"/>
                </a:lnTo>
                <a:cubicBezTo>
                  <a:pt x="0" y="34318"/>
                  <a:pt x="34318" y="0"/>
                  <a:pt x="76652" y="0"/>
                </a:cubicBezTo>
                <a:close/>
              </a:path>
            </a:pathLst>
          </a:custGeom>
        </p:spPr>
      </p:pic>
      <p:pic>
        <p:nvPicPr>
          <p:cNvPr id="8" name="Εικόνα 8">
            <a:extLst>
              <a:ext uri="{FF2B5EF4-FFF2-40B4-BE49-F238E27FC236}">
                <a16:creationId xmlns="" xmlns:a16="http://schemas.microsoft.com/office/drawing/2014/main" id="{220D3FCC-3B4C-C831-E614-005FBBBECABE}"/>
              </a:ext>
            </a:extLst>
          </p:cNvPr>
          <p:cNvPicPr>
            <a:picLocks noChangeAspect="1"/>
          </p:cNvPicPr>
          <p:nvPr/>
        </p:nvPicPr>
        <p:blipFill>
          <a:blip r:embed="rId4"/>
          <a:stretch>
            <a:fillRect/>
          </a:stretch>
        </p:blipFill>
        <p:spPr>
          <a:xfrm>
            <a:off x="7901796" y="428022"/>
            <a:ext cx="2743200" cy="1775012"/>
          </a:xfrm>
          <a:prstGeom prst="rect">
            <a:avLst/>
          </a:prstGeom>
        </p:spPr>
      </p:pic>
      <p:pic>
        <p:nvPicPr>
          <p:cNvPr id="3" name="Εικόνα 3" descr="Εικόνα που περιέχει διάγραμμα, γράφημα πίτας&#10;&#10;Περιγραφή που δημιουργήθηκε αυτόματα">
            <a:extLst>
              <a:ext uri="{FF2B5EF4-FFF2-40B4-BE49-F238E27FC236}">
                <a16:creationId xmlns="" xmlns:a16="http://schemas.microsoft.com/office/drawing/2014/main" id="{A065AEBB-B17C-A4EB-9025-931E203B40CD}"/>
              </a:ext>
            </a:extLst>
          </p:cNvPr>
          <p:cNvPicPr>
            <a:picLocks noChangeAspect="1"/>
          </p:cNvPicPr>
          <p:nvPr/>
        </p:nvPicPr>
        <p:blipFill>
          <a:blip r:embed="rId5"/>
          <a:stretch>
            <a:fillRect/>
          </a:stretch>
        </p:blipFill>
        <p:spPr>
          <a:xfrm>
            <a:off x="6090249" y="3108516"/>
            <a:ext cx="6193765" cy="3732097"/>
          </a:xfrm>
          <a:prstGeom prst="rect">
            <a:avLst/>
          </a:prstGeom>
        </p:spPr>
      </p:pic>
    </p:spTree>
    <p:extLst>
      <p:ext uri="{BB962C8B-B14F-4D97-AF65-F5344CB8AC3E}">
        <p14:creationId xmlns:p14="http://schemas.microsoft.com/office/powerpoint/2010/main" val="39806490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Freeform: Shape 66">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Arc 68">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71" name="Rectangle 70">
            <a:extLst>
              <a:ext uri="{FF2B5EF4-FFF2-40B4-BE49-F238E27FC236}">
                <a16:creationId xmlns="" xmlns:a16="http://schemas.microsoft.com/office/drawing/2014/main" id="{BFFB6EAD-767A-4A95-9246-C39976AD11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 xmlns:a16="http://schemas.microsoft.com/office/drawing/2014/main" id="{07062BB1-E215-424E-80C4-7E1CF179A3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960301"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 xmlns:a16="http://schemas.microsoft.com/office/drawing/2014/main" id="{B368E167-B2D7-4904-BB6B-AE0486A2C6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3295758"/>
            <a:ext cx="1261243" cy="1648694"/>
          </a:xfrm>
          <a:custGeom>
            <a:avLst/>
            <a:gdLst>
              <a:gd name="connsiteX0" fmla="*/ 824347 w 1261243"/>
              <a:gd name="connsiteY0" fmla="*/ 0 h 1648694"/>
              <a:gd name="connsiteX1" fmla="*/ 1145220 w 1261243"/>
              <a:gd name="connsiteY1" fmla="*/ 64781 h 1648694"/>
              <a:gd name="connsiteX2" fmla="*/ 1261243 w 1261243"/>
              <a:gd name="connsiteY2" fmla="*/ 127757 h 1648694"/>
              <a:gd name="connsiteX3" fmla="*/ 1261243 w 1261243"/>
              <a:gd name="connsiteY3" fmla="*/ 1520938 h 1648694"/>
              <a:gd name="connsiteX4" fmla="*/ 1145220 w 1261243"/>
              <a:gd name="connsiteY4" fmla="*/ 1583913 h 1648694"/>
              <a:gd name="connsiteX5" fmla="*/ 824347 w 1261243"/>
              <a:gd name="connsiteY5" fmla="*/ 1648694 h 1648694"/>
              <a:gd name="connsiteX6" fmla="*/ 0 w 1261243"/>
              <a:gd name="connsiteY6" fmla="*/ 824347 h 1648694"/>
              <a:gd name="connsiteX7" fmla="*/ 824347 w 1261243"/>
              <a:gd name="connsiteY7" fmla="*/ 0 h 164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243" h="1648694">
                <a:moveTo>
                  <a:pt x="824347" y="0"/>
                </a:moveTo>
                <a:cubicBezTo>
                  <a:pt x="938165" y="0"/>
                  <a:pt x="1046596" y="23067"/>
                  <a:pt x="1145220" y="64781"/>
                </a:cubicBezTo>
                <a:lnTo>
                  <a:pt x="1261243" y="127757"/>
                </a:lnTo>
                <a:lnTo>
                  <a:pt x="1261243" y="1520938"/>
                </a:lnTo>
                <a:lnTo>
                  <a:pt x="1145220" y="1583913"/>
                </a:lnTo>
                <a:cubicBezTo>
                  <a:pt x="1046596" y="1625627"/>
                  <a:pt x="938165" y="1648694"/>
                  <a:pt x="824347" y="1648694"/>
                </a:cubicBezTo>
                <a:cubicBezTo>
                  <a:pt x="369073" y="1648694"/>
                  <a:pt x="0" y="1279621"/>
                  <a:pt x="0" y="824347"/>
                </a:cubicBezTo>
                <a:cubicBezTo>
                  <a:pt x="0" y="369073"/>
                  <a:pt x="369073" y="0"/>
                  <a:pt x="824347" y="0"/>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 xmlns:a16="http://schemas.microsoft.com/office/drawing/2014/main" id="{6FD0FBFA-B43E-40C1-A6E4-B88234171E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112432" y="4748447"/>
            <a:ext cx="569514" cy="569514"/>
          </a:xfrm>
          <a:prstGeom prst="ellipse">
            <a:avLst/>
          </a:prstGeom>
          <a:noFill/>
          <a:ln w="127000">
            <a:solidFill>
              <a:schemeClr val="accent5">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Εικόνα 8">
            <a:extLst>
              <a:ext uri="{FF2B5EF4-FFF2-40B4-BE49-F238E27FC236}">
                <a16:creationId xmlns="" xmlns:a16="http://schemas.microsoft.com/office/drawing/2014/main" id="{220D3FCC-3B4C-C831-E614-005FBBBECABE}"/>
              </a:ext>
            </a:extLst>
          </p:cNvPr>
          <p:cNvPicPr>
            <a:picLocks noChangeAspect="1"/>
          </p:cNvPicPr>
          <p:nvPr/>
        </p:nvPicPr>
        <p:blipFill>
          <a:blip r:embed="rId3"/>
          <a:stretch>
            <a:fillRect/>
          </a:stretch>
        </p:blipFill>
        <p:spPr>
          <a:xfrm>
            <a:off x="629880" y="1065853"/>
            <a:ext cx="2565029" cy="1660856"/>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79" name="Freeform: Shape 78">
            <a:extLst>
              <a:ext uri="{FF2B5EF4-FFF2-40B4-BE49-F238E27FC236}">
                <a16:creationId xmlns="" xmlns:a16="http://schemas.microsoft.com/office/drawing/2014/main" id="{70A21480-D93D-46BE-9A94-B5A80469DF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Shape 80">
            <a:extLst>
              <a:ext uri="{FF2B5EF4-FFF2-40B4-BE49-F238E27FC236}">
                <a16:creationId xmlns="" xmlns:a16="http://schemas.microsoft.com/office/drawing/2014/main" id="{33E49524-66B4-4DB0-AD09-DC8B9874E1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898354" y="6039059"/>
            <a:ext cx="1978348" cy="818941"/>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Freeform: Shape 82">
            <a:extLst>
              <a:ext uri="{FF2B5EF4-FFF2-40B4-BE49-F238E27FC236}">
                <a16:creationId xmlns="" xmlns:a16="http://schemas.microsoft.com/office/drawing/2014/main" id="{E5EBF8F5-ABE5-4029-A8FC-4E32622D70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136562" flipH="1">
            <a:off x="3441866" y="5166681"/>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Εικόνα 3" descr="Εικόνα που περιέχει διάγραμμα&#10;&#10;Περιγραφή που δημιουργήθηκε αυτόματα">
            <a:extLst>
              <a:ext uri="{FF2B5EF4-FFF2-40B4-BE49-F238E27FC236}">
                <a16:creationId xmlns="" xmlns:a16="http://schemas.microsoft.com/office/drawing/2014/main" id="{CCF58FE6-D5C3-AC3F-6169-AE7D5837CE07}"/>
              </a:ext>
            </a:extLst>
          </p:cNvPr>
          <p:cNvPicPr>
            <a:picLocks noChangeAspect="1"/>
          </p:cNvPicPr>
          <p:nvPr/>
        </p:nvPicPr>
        <p:blipFill>
          <a:blip r:embed="rId4"/>
          <a:stretch>
            <a:fillRect/>
          </a:stretch>
        </p:blipFill>
        <p:spPr>
          <a:xfrm>
            <a:off x="2596551" y="537002"/>
            <a:ext cx="9586822" cy="6315958"/>
          </a:xfrm>
          <a:prstGeom prst="rect">
            <a:avLst/>
          </a:prstGeom>
        </p:spPr>
      </p:pic>
    </p:spTree>
    <p:extLst>
      <p:ext uri="{BB962C8B-B14F-4D97-AF65-F5344CB8AC3E}">
        <p14:creationId xmlns:p14="http://schemas.microsoft.com/office/powerpoint/2010/main" val="20963592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 name="Freeform: Shape 236">
            <a:extLst>
              <a:ext uri="{FF2B5EF4-FFF2-40B4-BE49-F238E27FC236}">
                <a16:creationId xmlns="" xmlns:a16="http://schemas.microsoft.com/office/drawing/2014/main" id="{23DA7759-3209-4FE2-96D1-4EEDD81E9E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6" name="Freeform: Shape 238">
            <a:extLst>
              <a:ext uri="{FF2B5EF4-FFF2-40B4-BE49-F238E27FC236}">
                <a16:creationId xmlns="" xmlns:a16="http://schemas.microsoft.com/office/drawing/2014/main" id="{41460DAD-8769-4C9F-9C8C-BB0443909D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7" name="!!Rectangle">
            <a:extLst>
              <a:ext uri="{FF2B5EF4-FFF2-40B4-BE49-F238E27FC236}">
                <a16:creationId xmlns="" xmlns:a16="http://schemas.microsoft.com/office/drawing/2014/main" id="{032D8B87-88DA-4E9C-B676-B10D70EA59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2" name="Picture 221" descr="Μοτίβο κυματομορφής ήχου σε θολή οθόνη">
            <a:extLst>
              <a:ext uri="{FF2B5EF4-FFF2-40B4-BE49-F238E27FC236}">
                <a16:creationId xmlns="" xmlns:a16="http://schemas.microsoft.com/office/drawing/2014/main" id="{99474A01-A629-1AC2-7398-0FC6B0F94B0D}"/>
              </a:ext>
            </a:extLst>
          </p:cNvPr>
          <p:cNvPicPr>
            <a:picLocks noChangeAspect="1"/>
          </p:cNvPicPr>
          <p:nvPr/>
        </p:nvPicPr>
        <p:blipFill rotWithShape="1">
          <a:blip r:embed="rId3">
            <a:alphaModFix amt="35000"/>
          </a:blip>
          <a:srcRect t="64" b="15562"/>
          <a:stretch/>
        </p:blipFill>
        <p:spPr>
          <a:xfrm>
            <a:off x="20" y="-8467"/>
            <a:ext cx="12191980" cy="6866467"/>
          </a:xfrm>
          <a:prstGeom prst="rect">
            <a:avLst/>
          </a:prstGeom>
        </p:spPr>
      </p:pic>
      <p:sp>
        <p:nvSpPr>
          <p:cNvPr id="2" name="Τίτλος 1">
            <a:extLst>
              <a:ext uri="{FF2B5EF4-FFF2-40B4-BE49-F238E27FC236}">
                <a16:creationId xmlns="" xmlns:a16="http://schemas.microsoft.com/office/drawing/2014/main" id="{8092E38E-5980-4856-A5F9-034B5BAC64E7}"/>
              </a:ext>
            </a:extLst>
          </p:cNvPr>
          <p:cNvSpPr>
            <a:spLocks noGrp="1"/>
          </p:cNvSpPr>
          <p:nvPr/>
        </p:nvSpPr>
        <p:spPr>
          <a:xfrm>
            <a:off x="838200" y="365125"/>
            <a:ext cx="1051560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4400" kern="1200" dirty="0" err="1">
                <a:solidFill>
                  <a:srgbClr val="FFFFFF"/>
                </a:solidFill>
                <a:latin typeface="Calibri"/>
                <a:cs typeface="Calibri"/>
              </a:rPr>
              <a:t>Συμ</a:t>
            </a:r>
            <a:r>
              <a:rPr lang="en-US" sz="4400" kern="1200" dirty="0">
                <a:solidFill>
                  <a:srgbClr val="FFFFFF"/>
                </a:solidFill>
                <a:latin typeface="Calibri"/>
                <a:cs typeface="Calibri"/>
              </a:rPr>
              <a:t>π</a:t>
            </a:r>
            <a:r>
              <a:rPr lang="en-US" sz="4400" kern="1200" dirty="0" err="1">
                <a:solidFill>
                  <a:srgbClr val="FFFFFF"/>
                </a:solidFill>
                <a:latin typeface="Calibri"/>
                <a:cs typeface="Calibri"/>
              </a:rPr>
              <a:t>εράσμ</a:t>
            </a:r>
            <a:r>
              <a:rPr lang="en-US" sz="4400" kern="1200" dirty="0">
                <a:solidFill>
                  <a:srgbClr val="FFFFFF"/>
                </a:solidFill>
                <a:latin typeface="Calibri"/>
                <a:cs typeface="Calibri"/>
              </a:rPr>
              <a:t>ατα</a:t>
            </a:r>
          </a:p>
        </p:txBody>
      </p:sp>
      <p:sp>
        <p:nvSpPr>
          <p:cNvPr id="11" name="TextBox 10">
            <a:extLst>
              <a:ext uri="{FF2B5EF4-FFF2-40B4-BE49-F238E27FC236}">
                <a16:creationId xmlns="" xmlns:a16="http://schemas.microsoft.com/office/drawing/2014/main" id="{DEE91AA9-1AE6-A080-8642-75148E88375E}"/>
              </a:ext>
            </a:extLst>
          </p:cNvPr>
          <p:cNvSpPr txBox="1"/>
          <p:nvPr/>
        </p:nvSpPr>
        <p:spPr>
          <a:xfrm>
            <a:off x="838200" y="1825625"/>
            <a:ext cx="10961298" cy="503868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800" dirty="0">
                <a:solidFill>
                  <a:srgbClr val="FFFFFF"/>
                </a:solidFill>
              </a:rPr>
              <a:t>επα</a:t>
            </a:r>
            <a:r>
              <a:rPr lang="en-US" sz="2800" dirty="0" err="1">
                <a:solidFill>
                  <a:srgbClr val="FFFFFF"/>
                </a:solidFill>
              </a:rPr>
              <a:t>φή</a:t>
            </a:r>
            <a:r>
              <a:rPr lang="en-US" sz="2800" dirty="0">
                <a:solidFill>
                  <a:srgbClr val="FFFFFF"/>
                </a:solidFill>
              </a:rPr>
              <a:t> </a:t>
            </a:r>
            <a:r>
              <a:rPr lang="en-US" sz="2800" dirty="0" err="1">
                <a:solidFill>
                  <a:srgbClr val="FFFFFF"/>
                </a:solidFill>
              </a:rPr>
              <a:t>με</a:t>
            </a:r>
            <a:r>
              <a:rPr lang="en-US" sz="2800" dirty="0">
                <a:solidFill>
                  <a:srgbClr val="FFFFFF"/>
                </a:solidFill>
              </a:rPr>
              <a:t> </a:t>
            </a:r>
            <a:r>
              <a:rPr lang="en-US" sz="2800" dirty="0" err="1">
                <a:solidFill>
                  <a:srgbClr val="FFFFFF"/>
                </a:solidFill>
              </a:rPr>
              <a:t>τις</a:t>
            </a:r>
            <a:r>
              <a:rPr lang="en-US" sz="2800" dirty="0">
                <a:solidFill>
                  <a:srgbClr val="FFFFFF"/>
                </a:solidFill>
              </a:rPr>
              <a:t> </a:t>
            </a:r>
            <a:r>
              <a:rPr lang="en-US" sz="2800" dirty="0" err="1">
                <a:solidFill>
                  <a:srgbClr val="FFFFFF"/>
                </a:solidFill>
              </a:rPr>
              <a:t>ψηφι</a:t>
            </a:r>
            <a:r>
              <a:rPr lang="en-US" sz="2800" dirty="0">
                <a:solidFill>
                  <a:srgbClr val="FFFFFF"/>
                </a:solidFill>
              </a:rPr>
              <a:t>α</a:t>
            </a:r>
            <a:r>
              <a:rPr lang="en-US" sz="2800" dirty="0" err="1">
                <a:solidFill>
                  <a:srgbClr val="FFFFFF"/>
                </a:solidFill>
              </a:rPr>
              <a:t>κές</a:t>
            </a:r>
            <a:r>
              <a:rPr lang="en-US" sz="2800" dirty="0">
                <a:solidFill>
                  <a:srgbClr val="FFFFFF"/>
                </a:solidFill>
              </a:rPr>
              <a:t> </a:t>
            </a:r>
            <a:r>
              <a:rPr lang="en-US" sz="2800" dirty="0" err="1">
                <a:solidFill>
                  <a:srgbClr val="FFFFFF"/>
                </a:solidFill>
              </a:rPr>
              <a:t>συσκευές</a:t>
            </a:r>
            <a:r>
              <a:rPr lang="en-US" sz="2800" dirty="0">
                <a:solidFill>
                  <a:srgbClr val="FFFFFF"/>
                </a:solidFill>
              </a:rPr>
              <a:t> </a:t>
            </a:r>
            <a:r>
              <a:rPr lang="en-US" sz="2800" dirty="0" err="1">
                <a:solidFill>
                  <a:srgbClr val="FFFFFF"/>
                </a:solidFill>
              </a:rPr>
              <a:t>σε</a:t>
            </a:r>
            <a:r>
              <a:rPr lang="en-US" sz="2800" dirty="0">
                <a:solidFill>
                  <a:srgbClr val="FFFFFF"/>
                </a:solidFill>
              </a:rPr>
              <a:t> </a:t>
            </a:r>
            <a:r>
              <a:rPr lang="en-US" sz="2800" dirty="0" err="1">
                <a:solidFill>
                  <a:srgbClr val="FFFFFF"/>
                </a:solidFill>
              </a:rPr>
              <a:t>ηλικί</a:t>
            </a:r>
            <a:r>
              <a:rPr lang="en-US" sz="2800" dirty="0">
                <a:solidFill>
                  <a:srgbClr val="FFFFFF"/>
                </a:solidFill>
              </a:rPr>
              <a:t>α </a:t>
            </a:r>
            <a:r>
              <a:rPr lang="en-US" sz="2800" dirty="0" err="1">
                <a:solidFill>
                  <a:srgbClr val="FFFFFF"/>
                </a:solidFill>
              </a:rPr>
              <a:t>μικρότερη</a:t>
            </a:r>
            <a:r>
              <a:rPr lang="en-US" sz="2800" dirty="0">
                <a:solidFill>
                  <a:srgbClr val="FFFFFF"/>
                </a:solidFill>
              </a:rPr>
              <a:t> </a:t>
            </a:r>
            <a:r>
              <a:rPr lang="en-US" sz="2800" dirty="0" err="1">
                <a:solidFill>
                  <a:srgbClr val="FFFFFF"/>
                </a:solidFill>
              </a:rPr>
              <a:t>των</a:t>
            </a:r>
            <a:r>
              <a:rPr lang="en-US" sz="2800" dirty="0">
                <a:solidFill>
                  <a:srgbClr val="FFFFFF"/>
                </a:solidFill>
              </a:rPr>
              <a:t> 7 </a:t>
            </a:r>
            <a:r>
              <a:rPr lang="en-US" sz="2800" dirty="0" err="1">
                <a:solidFill>
                  <a:srgbClr val="FFFFFF"/>
                </a:solidFill>
              </a:rPr>
              <a:t>ετών</a:t>
            </a:r>
            <a:endParaRPr lang="en-US" sz="2800" dirty="0">
              <a:solidFill>
                <a:srgbClr val="FFFFFF"/>
              </a:solidFill>
            </a:endParaRPr>
          </a:p>
          <a:p>
            <a:pPr indent="-228600">
              <a:lnSpc>
                <a:spcPct val="90000"/>
              </a:lnSpc>
              <a:spcAft>
                <a:spcPts val="600"/>
              </a:spcAft>
              <a:buFont typeface="Arial" panose="020B0604020202020204" pitchFamily="34" charset="0"/>
              <a:buChar char="•"/>
            </a:pPr>
            <a:endParaRPr lang="en-US" sz="2800" dirty="0">
              <a:solidFill>
                <a:srgbClr val="FFFFFF"/>
              </a:solidFill>
            </a:endParaRPr>
          </a:p>
          <a:p>
            <a:pPr indent="-228600">
              <a:lnSpc>
                <a:spcPct val="90000"/>
              </a:lnSpc>
              <a:spcAft>
                <a:spcPts val="600"/>
              </a:spcAft>
              <a:buFont typeface="Arial" panose="020B0604020202020204" pitchFamily="34" charset="0"/>
              <a:buChar char="•"/>
            </a:pPr>
            <a:r>
              <a:rPr lang="en-US" sz="2800" dirty="0">
                <a:solidFill>
                  <a:srgbClr val="FFFFFF"/>
                </a:solidFill>
              </a:rPr>
              <a:t>45% παρα</a:t>
            </a:r>
            <a:r>
              <a:rPr lang="en-US" sz="2800" dirty="0" err="1">
                <a:solidFill>
                  <a:srgbClr val="FFFFFF"/>
                </a:solidFill>
              </a:rPr>
              <a:t>δέχοντ</a:t>
            </a:r>
            <a:r>
              <a:rPr lang="en-US" sz="2800" dirty="0">
                <a:solidFill>
                  <a:srgbClr val="FFFFFF"/>
                </a:solidFill>
              </a:rPr>
              <a:t>αι </a:t>
            </a:r>
            <a:r>
              <a:rPr lang="en-US" sz="2800" dirty="0" err="1">
                <a:solidFill>
                  <a:srgbClr val="FFFFFF"/>
                </a:solidFill>
              </a:rPr>
              <a:t>ότι</a:t>
            </a:r>
            <a:r>
              <a:rPr lang="en-US" sz="2800" dirty="0">
                <a:solidFill>
                  <a:srgbClr val="FFFFFF"/>
                </a:solidFill>
              </a:rPr>
              <a:t> </a:t>
            </a:r>
            <a:r>
              <a:rPr lang="en-US" sz="2800" dirty="0" err="1">
                <a:solidFill>
                  <a:srgbClr val="FFFFFF"/>
                </a:solidFill>
              </a:rPr>
              <a:t>έχουν</a:t>
            </a:r>
            <a:r>
              <a:rPr lang="en-US" sz="2800" dirty="0">
                <a:solidFill>
                  <a:srgbClr val="FFFFFF"/>
                </a:solidFill>
              </a:rPr>
              <a:t> </a:t>
            </a:r>
            <a:r>
              <a:rPr lang="en-US" sz="2800" dirty="0" err="1">
                <a:solidFill>
                  <a:srgbClr val="FFFFFF"/>
                </a:solidFill>
              </a:rPr>
              <a:t>κά</a:t>
            </a:r>
            <a:r>
              <a:rPr lang="en-US" sz="2800" dirty="0">
                <a:solidFill>
                  <a:srgbClr val="FFFFFF"/>
                </a:solidFill>
              </a:rPr>
              <a:t>π</a:t>
            </a:r>
            <a:r>
              <a:rPr lang="en-US" sz="2800" dirty="0" err="1">
                <a:solidFill>
                  <a:srgbClr val="FFFFFF"/>
                </a:solidFill>
              </a:rPr>
              <a:t>οι</a:t>
            </a:r>
            <a:r>
              <a:rPr lang="en-US" sz="2800" dirty="0">
                <a:solidFill>
                  <a:srgbClr val="FFFFFF"/>
                </a:solidFill>
              </a:rPr>
              <a:t>α α</a:t>
            </a:r>
            <a:r>
              <a:rPr lang="en-US" sz="2800" dirty="0" err="1">
                <a:solidFill>
                  <a:srgbClr val="FFFFFF"/>
                </a:solidFill>
              </a:rPr>
              <a:t>ρνητική</a:t>
            </a:r>
            <a:r>
              <a:rPr lang="en-US" sz="2800" dirty="0">
                <a:solidFill>
                  <a:srgbClr val="FFFFFF"/>
                </a:solidFill>
              </a:rPr>
              <a:t> επίπ</a:t>
            </a:r>
            <a:r>
              <a:rPr lang="en-US" sz="2800" dirty="0" err="1">
                <a:solidFill>
                  <a:srgbClr val="FFFFFF"/>
                </a:solidFill>
              </a:rPr>
              <a:t>τωση</a:t>
            </a:r>
            <a:r>
              <a:rPr lang="en-US" sz="2800" dirty="0">
                <a:solidFill>
                  <a:srgbClr val="FFFFFF"/>
                </a:solidFill>
              </a:rPr>
              <a:t> από </a:t>
            </a:r>
            <a:r>
              <a:rPr lang="en-US" sz="2800" dirty="0" err="1">
                <a:solidFill>
                  <a:srgbClr val="FFFFFF"/>
                </a:solidFill>
              </a:rPr>
              <a:t>τη</a:t>
            </a:r>
            <a:r>
              <a:rPr lang="en-US" sz="2800" dirty="0">
                <a:solidFill>
                  <a:srgbClr val="FFFFFF"/>
                </a:solidFill>
              </a:rPr>
              <a:t> </a:t>
            </a:r>
            <a:r>
              <a:rPr lang="en-US" sz="2800" dirty="0" err="1">
                <a:solidFill>
                  <a:srgbClr val="FFFFFF"/>
                </a:solidFill>
              </a:rPr>
              <a:t>χρήση</a:t>
            </a:r>
            <a:r>
              <a:rPr lang="en-US" sz="2800" dirty="0">
                <a:solidFill>
                  <a:srgbClr val="FFFFFF"/>
                </a:solidFill>
              </a:rPr>
              <a:t> </a:t>
            </a:r>
            <a:r>
              <a:rPr lang="en-US" sz="2800" dirty="0" err="1">
                <a:solidFill>
                  <a:srgbClr val="FFFFFF"/>
                </a:solidFill>
              </a:rPr>
              <a:t>των</a:t>
            </a:r>
            <a:r>
              <a:rPr lang="en-US" sz="2800" dirty="0">
                <a:solidFill>
                  <a:srgbClr val="FFFFFF"/>
                </a:solidFill>
              </a:rPr>
              <a:t> Social Media</a:t>
            </a:r>
          </a:p>
          <a:p>
            <a:pPr indent="-228600">
              <a:lnSpc>
                <a:spcPct val="90000"/>
              </a:lnSpc>
              <a:spcAft>
                <a:spcPts val="600"/>
              </a:spcAft>
              <a:buFont typeface="Arial" panose="020B0604020202020204" pitchFamily="34" charset="0"/>
              <a:buChar char="•"/>
            </a:pPr>
            <a:endParaRPr lang="en-US" sz="2800" dirty="0">
              <a:solidFill>
                <a:srgbClr val="FFFFFF"/>
              </a:solidFill>
            </a:endParaRPr>
          </a:p>
          <a:p>
            <a:pPr indent="-228600">
              <a:lnSpc>
                <a:spcPct val="90000"/>
              </a:lnSpc>
              <a:spcAft>
                <a:spcPts val="600"/>
              </a:spcAft>
              <a:buFont typeface="Arial" panose="020B0604020202020204" pitchFamily="34" charset="0"/>
              <a:buChar char="•"/>
            </a:pPr>
            <a:r>
              <a:rPr lang="en-US" sz="2800" dirty="0">
                <a:solidFill>
                  <a:srgbClr val="FFFFFF"/>
                </a:solidFill>
              </a:rPr>
              <a:t>α</a:t>
            </a:r>
            <a:r>
              <a:rPr lang="en-US" sz="2800" dirty="0" err="1">
                <a:solidFill>
                  <a:srgbClr val="FFFFFF"/>
                </a:solidFill>
              </a:rPr>
              <a:t>ρνητικά</a:t>
            </a:r>
            <a:r>
              <a:rPr lang="en-US" sz="2800" dirty="0">
                <a:solidFill>
                  <a:srgbClr val="FFFFFF"/>
                </a:solidFill>
              </a:rPr>
              <a:t> </a:t>
            </a:r>
            <a:r>
              <a:rPr lang="en-US" sz="2800" dirty="0" err="1">
                <a:solidFill>
                  <a:srgbClr val="FFFFFF"/>
                </a:solidFill>
              </a:rPr>
              <a:t>συν</a:t>
            </a:r>
            <a:r>
              <a:rPr lang="en-US" sz="2800" dirty="0">
                <a:solidFill>
                  <a:srgbClr val="FFFFFF"/>
                </a:solidFill>
              </a:rPr>
              <a:t>α</a:t>
            </a:r>
            <a:r>
              <a:rPr lang="en-US" sz="2800" dirty="0" err="1">
                <a:solidFill>
                  <a:srgbClr val="FFFFFF"/>
                </a:solidFill>
              </a:rPr>
              <a:t>ισθήμ</a:t>
            </a:r>
            <a:r>
              <a:rPr lang="en-US" sz="2800" dirty="0">
                <a:solidFill>
                  <a:srgbClr val="FFFFFF"/>
                </a:solidFill>
              </a:rPr>
              <a:t>ατα </a:t>
            </a:r>
            <a:r>
              <a:rPr lang="en-US" sz="2800" dirty="0" err="1">
                <a:solidFill>
                  <a:srgbClr val="FFFFFF"/>
                </a:solidFill>
              </a:rPr>
              <a:t>ότ</a:t>
            </a:r>
            <a:r>
              <a:rPr lang="en-US" sz="2800" dirty="0">
                <a:solidFill>
                  <a:srgbClr val="FFFFFF"/>
                </a:solidFill>
              </a:rPr>
              <a:t>αν </a:t>
            </a:r>
            <a:r>
              <a:rPr lang="en-US" sz="2800" dirty="0" err="1">
                <a:solidFill>
                  <a:srgbClr val="FFFFFF"/>
                </a:solidFill>
              </a:rPr>
              <a:t>δεν</a:t>
            </a:r>
            <a:r>
              <a:rPr lang="en-US" sz="2800" dirty="0">
                <a:solidFill>
                  <a:srgbClr val="FFFFFF"/>
                </a:solidFill>
              </a:rPr>
              <a:t> β</a:t>
            </a:r>
            <a:r>
              <a:rPr lang="en-US" sz="2800" dirty="0" err="1">
                <a:solidFill>
                  <a:srgbClr val="FFFFFF"/>
                </a:solidFill>
              </a:rPr>
              <a:t>ρίσκοντ</a:t>
            </a:r>
            <a:r>
              <a:rPr lang="en-US" sz="2800" dirty="0">
                <a:solidFill>
                  <a:srgbClr val="FFFFFF"/>
                </a:solidFill>
              </a:rPr>
              <a:t>αι online </a:t>
            </a:r>
            <a:r>
              <a:rPr lang="en-US" sz="2800" dirty="0" err="1">
                <a:solidFill>
                  <a:srgbClr val="FFFFFF"/>
                </a:solidFill>
              </a:rPr>
              <a:t>σε</a:t>
            </a:r>
            <a:r>
              <a:rPr lang="en-US" sz="2800" dirty="0">
                <a:solidFill>
                  <a:srgbClr val="FFFFFF"/>
                </a:solidFill>
              </a:rPr>
              <a:t> π</a:t>
            </a:r>
            <a:r>
              <a:rPr lang="en-US" sz="2800" dirty="0" err="1">
                <a:solidFill>
                  <a:srgbClr val="FFFFFF"/>
                </a:solidFill>
              </a:rPr>
              <a:t>οσοστό</a:t>
            </a:r>
            <a:r>
              <a:rPr lang="en-US" sz="2800" dirty="0">
                <a:solidFill>
                  <a:srgbClr val="FFFFFF"/>
                </a:solidFill>
              </a:rPr>
              <a:t> 61%. </a:t>
            </a:r>
          </a:p>
          <a:p>
            <a:pPr indent="-228600">
              <a:lnSpc>
                <a:spcPct val="90000"/>
              </a:lnSpc>
              <a:spcAft>
                <a:spcPts val="600"/>
              </a:spcAft>
              <a:buFont typeface="Arial" panose="020B0604020202020204" pitchFamily="34" charset="0"/>
              <a:buChar char="•"/>
            </a:pPr>
            <a:endParaRPr lang="en-US" sz="2800" dirty="0">
              <a:solidFill>
                <a:srgbClr val="FFFFFF"/>
              </a:solidFill>
            </a:endParaRPr>
          </a:p>
          <a:p>
            <a:pPr indent="-228600">
              <a:lnSpc>
                <a:spcPct val="90000"/>
              </a:lnSpc>
              <a:spcAft>
                <a:spcPts val="600"/>
              </a:spcAft>
              <a:buFont typeface="Arial" panose="020B0604020202020204" pitchFamily="34" charset="0"/>
              <a:buChar char="•"/>
            </a:pPr>
            <a:r>
              <a:rPr lang="en-US" sz="2800" dirty="0" err="1">
                <a:solidFill>
                  <a:srgbClr val="FFFFFF"/>
                </a:solidFill>
              </a:rPr>
              <a:t>Χρησιμο</a:t>
            </a:r>
            <a:r>
              <a:rPr lang="en-US" sz="2800" dirty="0">
                <a:solidFill>
                  <a:srgbClr val="FFFFFF"/>
                </a:solidFill>
              </a:rPr>
              <a:t>π</a:t>
            </a:r>
            <a:r>
              <a:rPr lang="en-US" sz="2800" dirty="0" err="1">
                <a:solidFill>
                  <a:srgbClr val="FFFFFF"/>
                </a:solidFill>
              </a:rPr>
              <a:t>οιούν</a:t>
            </a:r>
            <a:r>
              <a:rPr lang="en-US" sz="2800" dirty="0">
                <a:solidFill>
                  <a:srgbClr val="FFFFFF"/>
                </a:solidFill>
              </a:rPr>
              <a:t> τα social media </a:t>
            </a:r>
            <a:r>
              <a:rPr lang="en-US" sz="2800" dirty="0" err="1">
                <a:solidFill>
                  <a:srgbClr val="FFFFFF"/>
                </a:solidFill>
              </a:rPr>
              <a:t>κυρίως</a:t>
            </a:r>
            <a:r>
              <a:rPr lang="en-US" sz="2800" dirty="0">
                <a:solidFill>
                  <a:srgbClr val="FFFFFF"/>
                </a:solidFill>
              </a:rPr>
              <a:t> </a:t>
            </a:r>
            <a:r>
              <a:rPr lang="en-US" sz="2800" dirty="0" err="1">
                <a:solidFill>
                  <a:srgbClr val="FFFFFF"/>
                </a:solidFill>
              </a:rPr>
              <a:t>γι</a:t>
            </a:r>
            <a:r>
              <a:rPr lang="en-US" sz="2800" dirty="0">
                <a:solidFill>
                  <a:srgbClr val="FFFFFF"/>
                </a:solidFill>
              </a:rPr>
              <a:t>α </a:t>
            </a:r>
            <a:r>
              <a:rPr lang="en-US" sz="2800" dirty="0" err="1">
                <a:solidFill>
                  <a:srgbClr val="FFFFFF"/>
                </a:solidFill>
              </a:rPr>
              <a:t>ψυχ</a:t>
            </a:r>
            <a:r>
              <a:rPr lang="en-US" sz="2800" dirty="0">
                <a:solidFill>
                  <a:srgbClr val="FFFFFF"/>
                </a:solidFill>
              </a:rPr>
              <a:t>α</a:t>
            </a:r>
            <a:r>
              <a:rPr lang="en-US" sz="2800" dirty="0" err="1">
                <a:solidFill>
                  <a:srgbClr val="FFFFFF"/>
                </a:solidFill>
              </a:rPr>
              <a:t>γωγί</a:t>
            </a:r>
            <a:r>
              <a:rPr lang="en-US" sz="2800" dirty="0">
                <a:solidFill>
                  <a:srgbClr val="FFFFFF"/>
                </a:solidFill>
              </a:rPr>
              <a:t>α και </a:t>
            </a:r>
            <a:r>
              <a:rPr lang="en-US" sz="2800" dirty="0" err="1">
                <a:solidFill>
                  <a:srgbClr val="FFFFFF"/>
                </a:solidFill>
              </a:rPr>
              <a:t>συζητήσεις</a:t>
            </a:r>
            <a:r>
              <a:rPr lang="en-US" sz="2800" dirty="0">
                <a:solidFill>
                  <a:srgbClr val="FFFFFF"/>
                </a:solidFill>
              </a:rPr>
              <a:t> </a:t>
            </a:r>
            <a:r>
              <a:rPr lang="en-US" sz="2800" dirty="0" err="1">
                <a:solidFill>
                  <a:srgbClr val="FFFFFF"/>
                </a:solidFill>
              </a:rPr>
              <a:t>μετ</a:t>
            </a:r>
            <a:r>
              <a:rPr lang="en-US" sz="2800" dirty="0">
                <a:solidFill>
                  <a:srgbClr val="FFFFFF"/>
                </a:solidFill>
              </a:rPr>
              <a:t>α</a:t>
            </a:r>
            <a:r>
              <a:rPr lang="en-US" sz="2800" dirty="0" err="1">
                <a:solidFill>
                  <a:srgbClr val="FFFFFF"/>
                </a:solidFill>
              </a:rPr>
              <a:t>ξύ</a:t>
            </a:r>
            <a:r>
              <a:rPr lang="en-US" sz="2800" dirty="0">
                <a:solidFill>
                  <a:srgbClr val="FFFFFF"/>
                </a:solidFill>
              </a:rPr>
              <a:t> </a:t>
            </a:r>
            <a:r>
              <a:rPr lang="en-US" sz="2800" dirty="0" err="1">
                <a:solidFill>
                  <a:srgbClr val="FFFFFF"/>
                </a:solidFill>
              </a:rPr>
              <a:t>φίλων</a:t>
            </a:r>
            <a:r>
              <a:rPr lang="en-US" sz="2800" dirty="0">
                <a:solidFill>
                  <a:srgbClr val="FFFFFF"/>
                </a:solidFill>
              </a:rPr>
              <a:t> </a:t>
            </a:r>
          </a:p>
          <a:p>
            <a:pPr indent="-228600">
              <a:lnSpc>
                <a:spcPct val="90000"/>
              </a:lnSpc>
              <a:spcAft>
                <a:spcPts val="600"/>
              </a:spcAft>
              <a:buFont typeface="Arial" panose="020B0604020202020204" pitchFamily="34" charset="0"/>
              <a:buChar char="•"/>
            </a:pPr>
            <a:endParaRPr lang="en-US" sz="2800" dirty="0">
              <a:solidFill>
                <a:srgbClr val="FFFFFF"/>
              </a:solidFill>
            </a:endParaRPr>
          </a:p>
          <a:p>
            <a:pPr>
              <a:lnSpc>
                <a:spcPct val="90000"/>
              </a:lnSpc>
              <a:spcAft>
                <a:spcPts val="600"/>
              </a:spcAft>
            </a:pPr>
            <a:endParaRPr lang="en-US" dirty="0">
              <a:solidFill>
                <a:srgbClr val="FFFFFF"/>
              </a:solidFill>
            </a:endParaRPr>
          </a:p>
          <a:p>
            <a:pPr indent="-228600">
              <a:lnSpc>
                <a:spcPct val="90000"/>
              </a:lnSpc>
              <a:spcAft>
                <a:spcPts val="600"/>
              </a:spcAft>
              <a:buFont typeface="Arial" panose="020B0604020202020204" pitchFamily="34" charset="0"/>
              <a:buChar char="•"/>
            </a:pPr>
            <a:endParaRPr lang="en-US" dirty="0">
              <a:solidFill>
                <a:srgbClr val="FFFFFF"/>
              </a:solidFill>
            </a:endParaRPr>
          </a:p>
        </p:txBody>
      </p:sp>
      <p:sp>
        <p:nvSpPr>
          <p:cNvPr id="248" name="Arc 242">
            <a:extLst>
              <a:ext uri="{FF2B5EF4-FFF2-40B4-BE49-F238E27FC236}">
                <a16:creationId xmlns="" xmlns:a16="http://schemas.microsoft.com/office/drawing/2014/main" id="{081E4A58-353D-44AE-B2FC-2A74E2E400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2778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300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3500"/>
                            </p:stCondLst>
                            <p:childTnLst>
                              <p:par>
                                <p:cTn id="9" presetID="10" presetClass="entr" presetSubtype="0" fill="hold" grpId="0" nodeType="afterEffect">
                                  <p:stCondLst>
                                    <p:cond delay="4250"/>
                                  </p:stCondLst>
                                  <p:childTnLst>
                                    <p:set>
                                      <p:cBhvr>
                                        <p:cTn id="10" dur="1" fill="hold">
                                          <p:stCondLst>
                                            <p:cond delay="0"/>
                                          </p:stCondLst>
                                        </p:cTn>
                                        <p:tgtEl>
                                          <p:spTgt spid="11">
                                            <p:txEl>
                                              <p:pRg st="2" end="2"/>
                                            </p:txEl>
                                          </p:spTgt>
                                        </p:tgtEl>
                                        <p:attrNameLst>
                                          <p:attrName>style.visibility</p:attrName>
                                        </p:attrNameLst>
                                      </p:cBhvr>
                                      <p:to>
                                        <p:strVal val="visible"/>
                                      </p:to>
                                    </p:set>
                                    <p:animEffect transition="in" filter="fade">
                                      <p:cBhvr>
                                        <p:cTn id="11" dur="500"/>
                                        <p:tgtEl>
                                          <p:spTgt spid="11">
                                            <p:txEl>
                                              <p:pRg st="2" end="2"/>
                                            </p:txEl>
                                          </p:spTgt>
                                        </p:tgtEl>
                                      </p:cBhvr>
                                    </p:animEffect>
                                  </p:childTnLst>
                                </p:cTn>
                              </p:par>
                            </p:childTnLst>
                          </p:cTn>
                        </p:par>
                        <p:par>
                          <p:cTn id="12" fill="hold">
                            <p:stCondLst>
                              <p:cond delay="8250"/>
                            </p:stCondLst>
                            <p:childTnLst>
                              <p:par>
                                <p:cTn id="13" presetID="10" presetClass="entr" presetSubtype="0" fill="hold" grpId="0" nodeType="afterEffect">
                                  <p:stCondLst>
                                    <p:cond delay="11000"/>
                                  </p:stCondLst>
                                  <p:childTnLst>
                                    <p:set>
                                      <p:cBhvr>
                                        <p:cTn id="14" dur="1" fill="hold">
                                          <p:stCondLst>
                                            <p:cond delay="0"/>
                                          </p:stCondLst>
                                        </p:cTn>
                                        <p:tgtEl>
                                          <p:spTgt spid="11">
                                            <p:txEl>
                                              <p:pRg st="4" end="4"/>
                                            </p:txEl>
                                          </p:spTgt>
                                        </p:tgtEl>
                                        <p:attrNameLst>
                                          <p:attrName>style.visibility</p:attrName>
                                        </p:attrNameLst>
                                      </p:cBhvr>
                                      <p:to>
                                        <p:strVal val="visible"/>
                                      </p:to>
                                    </p:set>
                                    <p:animEffect transition="in" filter="fade">
                                      <p:cBhvr>
                                        <p:cTn id="15" dur="500"/>
                                        <p:tgtEl>
                                          <p:spTgt spid="11">
                                            <p:txEl>
                                              <p:pRg st="4" end="4"/>
                                            </p:txEl>
                                          </p:spTgt>
                                        </p:tgtEl>
                                      </p:cBhvr>
                                    </p:animEffect>
                                  </p:childTnLst>
                                </p:cTn>
                              </p:par>
                            </p:childTnLst>
                          </p:cTn>
                        </p:par>
                        <p:par>
                          <p:cTn id="16" fill="hold">
                            <p:stCondLst>
                              <p:cond delay="19750"/>
                            </p:stCondLst>
                            <p:childTnLst>
                              <p:par>
                                <p:cTn id="17" presetID="10" presetClass="entr" presetSubtype="0" fill="hold" grpId="0" nodeType="afterEffect">
                                  <p:stCondLst>
                                    <p:cond delay="6000"/>
                                  </p:stCondLst>
                                  <p:childTnLst>
                                    <p:set>
                                      <p:cBhvr>
                                        <p:cTn id="18" dur="1" fill="hold">
                                          <p:stCondLst>
                                            <p:cond delay="0"/>
                                          </p:stCondLst>
                                        </p:cTn>
                                        <p:tgtEl>
                                          <p:spTgt spid="11">
                                            <p:txEl>
                                              <p:pRg st="6" end="6"/>
                                            </p:txEl>
                                          </p:spTgt>
                                        </p:tgtEl>
                                        <p:attrNameLst>
                                          <p:attrName>style.visibility</p:attrName>
                                        </p:attrNameLst>
                                      </p:cBhvr>
                                      <p:to>
                                        <p:strVal val="visible"/>
                                      </p:to>
                                    </p:set>
                                    <p:animEffect transition="in" filter="fade">
                                      <p:cBhvr>
                                        <p:cTn id="19" dur="5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 name="Freeform: Shape 236">
            <a:extLst>
              <a:ext uri="{FF2B5EF4-FFF2-40B4-BE49-F238E27FC236}">
                <a16:creationId xmlns="" xmlns:a16="http://schemas.microsoft.com/office/drawing/2014/main" id="{23DA7759-3209-4FE2-96D1-4EEDD81E9E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6" name="Freeform: Shape 238">
            <a:extLst>
              <a:ext uri="{FF2B5EF4-FFF2-40B4-BE49-F238E27FC236}">
                <a16:creationId xmlns="" xmlns:a16="http://schemas.microsoft.com/office/drawing/2014/main" id="{41460DAD-8769-4C9F-9C8C-BB0443909D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7" name="!!Rectangle">
            <a:extLst>
              <a:ext uri="{FF2B5EF4-FFF2-40B4-BE49-F238E27FC236}">
                <a16:creationId xmlns="" xmlns:a16="http://schemas.microsoft.com/office/drawing/2014/main" id="{032D8B87-88DA-4E9C-B676-B10D70EA59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2" name="Picture 221" descr="Μοτίβο κυματομορφής ήχου σε θολή οθόνη">
            <a:extLst>
              <a:ext uri="{FF2B5EF4-FFF2-40B4-BE49-F238E27FC236}">
                <a16:creationId xmlns="" xmlns:a16="http://schemas.microsoft.com/office/drawing/2014/main" id="{99474A01-A629-1AC2-7398-0FC6B0F94B0D}"/>
              </a:ext>
            </a:extLst>
          </p:cNvPr>
          <p:cNvPicPr>
            <a:picLocks noChangeAspect="1"/>
          </p:cNvPicPr>
          <p:nvPr/>
        </p:nvPicPr>
        <p:blipFill rotWithShape="1">
          <a:blip r:embed="rId3">
            <a:alphaModFix amt="35000"/>
          </a:blip>
          <a:srcRect t="64" b="15562"/>
          <a:stretch/>
        </p:blipFill>
        <p:spPr>
          <a:xfrm>
            <a:off x="20" y="-8467"/>
            <a:ext cx="12191980" cy="6866467"/>
          </a:xfrm>
          <a:prstGeom prst="rect">
            <a:avLst/>
          </a:prstGeom>
        </p:spPr>
      </p:pic>
      <p:sp>
        <p:nvSpPr>
          <p:cNvPr id="2" name="Τίτλος 1">
            <a:extLst>
              <a:ext uri="{FF2B5EF4-FFF2-40B4-BE49-F238E27FC236}">
                <a16:creationId xmlns="" xmlns:a16="http://schemas.microsoft.com/office/drawing/2014/main" id="{8092E38E-5980-4856-A5F9-034B5BAC64E7}"/>
              </a:ext>
            </a:extLst>
          </p:cNvPr>
          <p:cNvSpPr>
            <a:spLocks noGrp="1"/>
          </p:cNvSpPr>
          <p:nvPr/>
        </p:nvSpPr>
        <p:spPr>
          <a:xfrm>
            <a:off x="838200" y="365125"/>
            <a:ext cx="1051560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4400" kern="1200" dirty="0" err="1">
                <a:solidFill>
                  <a:srgbClr val="FFFFFF"/>
                </a:solidFill>
                <a:latin typeface="Calibri"/>
                <a:cs typeface="Calibri"/>
              </a:rPr>
              <a:t>Συμ</a:t>
            </a:r>
            <a:r>
              <a:rPr lang="en-US" sz="4400" kern="1200" dirty="0">
                <a:solidFill>
                  <a:srgbClr val="FFFFFF"/>
                </a:solidFill>
                <a:latin typeface="Calibri"/>
                <a:cs typeface="Calibri"/>
              </a:rPr>
              <a:t>π</a:t>
            </a:r>
            <a:r>
              <a:rPr lang="en-US" sz="4400" kern="1200" dirty="0" err="1">
                <a:solidFill>
                  <a:srgbClr val="FFFFFF"/>
                </a:solidFill>
                <a:latin typeface="Calibri"/>
                <a:cs typeface="Calibri"/>
              </a:rPr>
              <a:t>εράσμ</a:t>
            </a:r>
            <a:r>
              <a:rPr lang="en-US" sz="4400" kern="1200" dirty="0">
                <a:solidFill>
                  <a:srgbClr val="FFFFFF"/>
                </a:solidFill>
                <a:latin typeface="Calibri"/>
                <a:cs typeface="Calibri"/>
              </a:rPr>
              <a:t>ατα</a:t>
            </a:r>
          </a:p>
        </p:txBody>
      </p:sp>
      <p:sp>
        <p:nvSpPr>
          <p:cNvPr id="11" name="TextBox 10">
            <a:extLst>
              <a:ext uri="{FF2B5EF4-FFF2-40B4-BE49-F238E27FC236}">
                <a16:creationId xmlns="" xmlns:a16="http://schemas.microsoft.com/office/drawing/2014/main" id="{DEE91AA9-1AE6-A080-8642-75148E88375E}"/>
              </a:ext>
            </a:extLst>
          </p:cNvPr>
          <p:cNvSpPr txBox="1"/>
          <p:nvPr/>
        </p:nvSpPr>
        <p:spPr>
          <a:xfrm>
            <a:off x="838200" y="1825625"/>
            <a:ext cx="10918166" cy="503868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endParaRPr lang="en-US" sz="2400" dirty="0">
              <a:solidFill>
                <a:srgbClr val="FFFFFF"/>
              </a:solidFill>
            </a:endParaRPr>
          </a:p>
          <a:p>
            <a:pPr indent="-228600">
              <a:lnSpc>
                <a:spcPct val="90000"/>
              </a:lnSpc>
              <a:spcAft>
                <a:spcPts val="600"/>
              </a:spcAft>
              <a:buFont typeface="Arial" panose="020B0604020202020204" pitchFamily="34" charset="0"/>
              <a:buChar char="•"/>
            </a:pPr>
            <a:endParaRPr lang="en-US" sz="2800" dirty="0">
              <a:solidFill>
                <a:srgbClr val="FFFFFF"/>
              </a:solidFill>
            </a:endParaRPr>
          </a:p>
          <a:p>
            <a:pPr indent="-228600">
              <a:lnSpc>
                <a:spcPct val="90000"/>
              </a:lnSpc>
              <a:spcAft>
                <a:spcPts val="600"/>
              </a:spcAft>
              <a:buFont typeface="Arial" panose="020B0604020202020204" pitchFamily="34" charset="0"/>
              <a:buChar char="•"/>
            </a:pPr>
            <a:r>
              <a:rPr lang="en-US" sz="2800" dirty="0" err="1">
                <a:solidFill>
                  <a:srgbClr val="FFFFFF"/>
                </a:solidFill>
              </a:rPr>
              <a:t>Οι</a:t>
            </a:r>
            <a:r>
              <a:rPr lang="en-US" sz="2800" dirty="0">
                <a:solidFill>
                  <a:srgbClr val="FFFFFF"/>
                </a:solidFill>
              </a:rPr>
              <a:t> </a:t>
            </a:r>
            <a:r>
              <a:rPr lang="en-US" sz="2800" dirty="0" err="1">
                <a:solidFill>
                  <a:srgbClr val="FFFFFF"/>
                </a:solidFill>
              </a:rPr>
              <a:t>γονείς</a:t>
            </a:r>
            <a:r>
              <a:rPr lang="en-US" sz="2800" dirty="0">
                <a:solidFill>
                  <a:srgbClr val="FFFFFF"/>
                </a:solidFill>
              </a:rPr>
              <a:t> </a:t>
            </a:r>
            <a:r>
              <a:rPr lang="en-US" sz="2800" dirty="0" err="1">
                <a:solidFill>
                  <a:srgbClr val="FFFFFF"/>
                </a:solidFill>
              </a:rPr>
              <a:t>σε</a:t>
            </a:r>
            <a:r>
              <a:rPr lang="en-US" sz="2800" dirty="0">
                <a:solidFill>
                  <a:srgbClr val="FFFFFF"/>
                </a:solidFill>
              </a:rPr>
              <a:t> π</a:t>
            </a:r>
            <a:r>
              <a:rPr lang="en-US" sz="2800" dirty="0" err="1">
                <a:solidFill>
                  <a:srgbClr val="FFFFFF"/>
                </a:solidFill>
              </a:rPr>
              <a:t>ρώτο</a:t>
            </a:r>
            <a:r>
              <a:rPr lang="en-US" sz="2800" dirty="0">
                <a:solidFill>
                  <a:srgbClr val="FFFFFF"/>
                </a:solidFill>
              </a:rPr>
              <a:t> βα</a:t>
            </a:r>
            <a:r>
              <a:rPr lang="en-US" sz="2800" dirty="0" err="1">
                <a:solidFill>
                  <a:srgbClr val="FFFFFF"/>
                </a:solidFill>
              </a:rPr>
              <a:t>θμό</a:t>
            </a:r>
            <a:r>
              <a:rPr lang="en-US" sz="2800" dirty="0">
                <a:solidFill>
                  <a:srgbClr val="FFFFFF"/>
                </a:solidFill>
              </a:rPr>
              <a:t> και έπ</a:t>
            </a:r>
            <a:r>
              <a:rPr lang="en-US" sz="2800" dirty="0" err="1">
                <a:solidFill>
                  <a:srgbClr val="FFFFFF"/>
                </a:solidFill>
              </a:rPr>
              <a:t>ειτ</a:t>
            </a:r>
            <a:r>
              <a:rPr lang="en-US" sz="2800" dirty="0">
                <a:solidFill>
                  <a:srgbClr val="FFFFFF"/>
                </a:solidFill>
              </a:rPr>
              <a:t>α </a:t>
            </a:r>
            <a:r>
              <a:rPr lang="en-US" sz="2800" dirty="0" err="1">
                <a:solidFill>
                  <a:srgbClr val="FFFFFF"/>
                </a:solidFill>
              </a:rPr>
              <a:t>οι</a:t>
            </a:r>
            <a:r>
              <a:rPr lang="en-US" sz="2800" dirty="0">
                <a:solidFill>
                  <a:srgbClr val="FFFFFF"/>
                </a:solidFill>
              </a:rPr>
              <a:t> </a:t>
            </a:r>
            <a:r>
              <a:rPr lang="en-US" sz="2800" dirty="0" err="1">
                <a:solidFill>
                  <a:srgbClr val="FFFFFF"/>
                </a:solidFill>
              </a:rPr>
              <a:t>εκ</a:t>
            </a:r>
            <a:r>
              <a:rPr lang="en-US" sz="2800" dirty="0">
                <a:solidFill>
                  <a:srgbClr val="FFFFFF"/>
                </a:solidFill>
              </a:rPr>
              <a:t>πα</a:t>
            </a:r>
            <a:r>
              <a:rPr lang="en-US" sz="2800" dirty="0" err="1">
                <a:solidFill>
                  <a:srgbClr val="FFFFFF"/>
                </a:solidFill>
              </a:rPr>
              <a:t>ιδευτικοί</a:t>
            </a:r>
            <a:r>
              <a:rPr lang="en-US" sz="2800" dirty="0">
                <a:solidFill>
                  <a:srgbClr val="FFFFFF"/>
                </a:solidFill>
              </a:rPr>
              <a:t>, θα π</a:t>
            </a:r>
            <a:r>
              <a:rPr lang="en-US" sz="2800" dirty="0" err="1">
                <a:solidFill>
                  <a:srgbClr val="FFFFFF"/>
                </a:solidFill>
              </a:rPr>
              <a:t>ρέ</a:t>
            </a:r>
            <a:r>
              <a:rPr lang="en-US" sz="2800" dirty="0">
                <a:solidFill>
                  <a:srgbClr val="FFFFFF"/>
                </a:solidFill>
              </a:rPr>
              <a:t>π</a:t>
            </a:r>
            <a:r>
              <a:rPr lang="en-US" sz="2800" dirty="0" err="1">
                <a:solidFill>
                  <a:srgbClr val="FFFFFF"/>
                </a:solidFill>
              </a:rPr>
              <a:t>ει</a:t>
            </a:r>
            <a:r>
              <a:rPr lang="en-US" sz="2800" dirty="0">
                <a:solidFill>
                  <a:srgbClr val="FFFFFF"/>
                </a:solidFill>
              </a:rPr>
              <a:t> να </a:t>
            </a:r>
            <a:r>
              <a:rPr lang="en-US" sz="2800" dirty="0" err="1">
                <a:solidFill>
                  <a:srgbClr val="FFFFFF"/>
                </a:solidFill>
              </a:rPr>
              <a:t>είν</a:t>
            </a:r>
            <a:r>
              <a:rPr lang="en-US" sz="2800" dirty="0">
                <a:solidFill>
                  <a:srgbClr val="FFFFFF"/>
                </a:solidFill>
              </a:rPr>
              <a:t>αι </a:t>
            </a:r>
            <a:r>
              <a:rPr lang="en-US" sz="2800" dirty="0" err="1">
                <a:solidFill>
                  <a:srgbClr val="FFFFFF"/>
                </a:solidFill>
              </a:rPr>
              <a:t>ιδι</a:t>
            </a:r>
            <a:r>
              <a:rPr lang="en-US" sz="2800" dirty="0">
                <a:solidFill>
                  <a:srgbClr val="FFFFFF"/>
                </a:solidFill>
              </a:rPr>
              <a:t>α</a:t>
            </a:r>
            <a:r>
              <a:rPr lang="en-US" sz="2800" dirty="0" err="1">
                <a:solidFill>
                  <a:srgbClr val="FFFFFF"/>
                </a:solidFill>
              </a:rPr>
              <a:t>ιτέρως</a:t>
            </a:r>
            <a:r>
              <a:rPr lang="en-US" sz="2800" dirty="0">
                <a:solidFill>
                  <a:srgbClr val="FFFFFF"/>
                </a:solidFill>
              </a:rPr>
              <a:t> π</a:t>
            </a:r>
            <a:r>
              <a:rPr lang="en-US" sz="2800" dirty="0" err="1">
                <a:solidFill>
                  <a:srgbClr val="FFFFFF"/>
                </a:solidFill>
              </a:rPr>
              <a:t>ροσεκτικοί</a:t>
            </a:r>
            <a:r>
              <a:rPr lang="en-US" sz="2800" dirty="0">
                <a:solidFill>
                  <a:srgbClr val="FFFFFF"/>
                </a:solidFill>
              </a:rPr>
              <a:t>, </a:t>
            </a:r>
            <a:r>
              <a:rPr lang="en-US" sz="2800" dirty="0" err="1">
                <a:solidFill>
                  <a:srgbClr val="FFFFFF"/>
                </a:solidFill>
              </a:rPr>
              <a:t>ώστε</a:t>
            </a:r>
            <a:r>
              <a:rPr lang="en-US" sz="2800" dirty="0">
                <a:solidFill>
                  <a:srgbClr val="FFFFFF"/>
                </a:solidFill>
              </a:rPr>
              <a:t> να </a:t>
            </a:r>
            <a:r>
              <a:rPr lang="en-US" sz="2800" dirty="0" err="1">
                <a:solidFill>
                  <a:srgbClr val="FFFFFF"/>
                </a:solidFill>
              </a:rPr>
              <a:t>συμ</a:t>
            </a:r>
            <a:r>
              <a:rPr lang="en-US" sz="2800" dirty="0">
                <a:solidFill>
                  <a:srgbClr val="FFFFFF"/>
                </a:solidFill>
              </a:rPr>
              <a:t>β</a:t>
            </a:r>
            <a:r>
              <a:rPr lang="en-US" sz="2800" dirty="0" err="1">
                <a:solidFill>
                  <a:srgbClr val="FFFFFF"/>
                </a:solidFill>
              </a:rPr>
              <a:t>ουλεύουν</a:t>
            </a:r>
            <a:r>
              <a:rPr lang="en-US" sz="2800" dirty="0">
                <a:solidFill>
                  <a:srgbClr val="FFFFFF"/>
                </a:solidFill>
              </a:rPr>
              <a:t> και να κα</a:t>
            </a:r>
            <a:r>
              <a:rPr lang="en-US" sz="2800" dirty="0" err="1">
                <a:solidFill>
                  <a:srgbClr val="FFFFFF"/>
                </a:solidFill>
              </a:rPr>
              <a:t>θοδηγούν</a:t>
            </a:r>
            <a:r>
              <a:rPr lang="en-US" sz="2800" dirty="0">
                <a:solidFill>
                  <a:srgbClr val="FFFFFF"/>
                </a:solidFill>
              </a:rPr>
              <a:t> τα πα</a:t>
            </a:r>
            <a:r>
              <a:rPr lang="en-US" sz="2800" dirty="0" err="1">
                <a:solidFill>
                  <a:srgbClr val="FFFFFF"/>
                </a:solidFill>
              </a:rPr>
              <a:t>ιδιά</a:t>
            </a:r>
            <a:r>
              <a:rPr lang="en-US" sz="2800" dirty="0">
                <a:solidFill>
                  <a:srgbClr val="FFFFFF"/>
                </a:solidFill>
              </a:rPr>
              <a:t> </a:t>
            </a:r>
            <a:r>
              <a:rPr lang="en-US" sz="2800" dirty="0" err="1">
                <a:solidFill>
                  <a:srgbClr val="FFFFFF"/>
                </a:solidFill>
              </a:rPr>
              <a:t>στην</a:t>
            </a:r>
            <a:r>
              <a:rPr lang="en-US" sz="2800" dirty="0">
                <a:solidFill>
                  <a:srgbClr val="FFFFFF"/>
                </a:solidFill>
              </a:rPr>
              <a:t> π</a:t>
            </a:r>
            <a:r>
              <a:rPr lang="en-US" sz="2800" dirty="0" err="1">
                <a:solidFill>
                  <a:srgbClr val="FFFFFF"/>
                </a:solidFill>
              </a:rPr>
              <a:t>ορεί</a:t>
            </a:r>
            <a:r>
              <a:rPr lang="en-US" sz="2800" dirty="0">
                <a:solidFill>
                  <a:srgbClr val="FFFFFF"/>
                </a:solidFill>
              </a:rPr>
              <a:t>α </a:t>
            </a:r>
            <a:r>
              <a:rPr lang="en-US" sz="2800" dirty="0" err="1">
                <a:solidFill>
                  <a:srgbClr val="FFFFFF"/>
                </a:solidFill>
              </a:rPr>
              <a:t>τους</a:t>
            </a:r>
            <a:r>
              <a:rPr lang="en-US" sz="2800" dirty="0">
                <a:solidFill>
                  <a:srgbClr val="FFFFFF"/>
                </a:solidFill>
              </a:rPr>
              <a:t> </a:t>
            </a:r>
            <a:r>
              <a:rPr lang="en-US" sz="2800" dirty="0" err="1">
                <a:solidFill>
                  <a:srgbClr val="FFFFFF"/>
                </a:solidFill>
              </a:rPr>
              <a:t>μέσ</a:t>
            </a:r>
            <a:r>
              <a:rPr lang="en-US" sz="2800" dirty="0">
                <a:solidFill>
                  <a:srgbClr val="FFFFFF"/>
                </a:solidFill>
              </a:rPr>
              <a:t>α </a:t>
            </a:r>
            <a:r>
              <a:rPr lang="en-US" sz="2800" dirty="0" err="1">
                <a:solidFill>
                  <a:srgbClr val="FFFFFF"/>
                </a:solidFill>
              </a:rPr>
              <a:t>στον</a:t>
            </a:r>
            <a:r>
              <a:rPr lang="en-US" sz="2800" dirty="0">
                <a:solidFill>
                  <a:srgbClr val="FFFFFF"/>
                </a:solidFill>
              </a:rPr>
              <a:t> </a:t>
            </a:r>
            <a:r>
              <a:rPr lang="en-US" sz="2800" dirty="0" err="1">
                <a:solidFill>
                  <a:srgbClr val="FFFFFF"/>
                </a:solidFill>
              </a:rPr>
              <a:t>τεχνολογικό</a:t>
            </a:r>
            <a:r>
              <a:rPr lang="en-US" sz="2800" dirty="0">
                <a:solidFill>
                  <a:srgbClr val="FFFFFF"/>
                </a:solidFill>
              </a:rPr>
              <a:t> </a:t>
            </a:r>
            <a:r>
              <a:rPr lang="en-US" sz="2800" dirty="0" err="1">
                <a:solidFill>
                  <a:srgbClr val="FFFFFF"/>
                </a:solidFill>
              </a:rPr>
              <a:t>κόσμο</a:t>
            </a:r>
            <a:r>
              <a:rPr lang="en-US" sz="2800" dirty="0">
                <a:solidFill>
                  <a:srgbClr val="FFFFFF"/>
                </a:solidFill>
              </a:rPr>
              <a:t>. </a:t>
            </a:r>
          </a:p>
          <a:p>
            <a:pPr indent="-228600">
              <a:lnSpc>
                <a:spcPct val="90000"/>
              </a:lnSpc>
              <a:spcAft>
                <a:spcPts val="600"/>
              </a:spcAft>
              <a:buFont typeface="Arial" panose="020B0604020202020204" pitchFamily="34" charset="0"/>
              <a:buChar char="•"/>
            </a:pPr>
            <a:endParaRPr lang="en-US" dirty="0">
              <a:solidFill>
                <a:srgbClr val="FFFFFF"/>
              </a:solidFill>
            </a:endParaRPr>
          </a:p>
          <a:p>
            <a:pPr indent="-228600">
              <a:lnSpc>
                <a:spcPct val="90000"/>
              </a:lnSpc>
              <a:spcAft>
                <a:spcPts val="600"/>
              </a:spcAft>
              <a:buFont typeface="Arial" panose="020B0604020202020204" pitchFamily="34" charset="0"/>
              <a:buChar char="•"/>
            </a:pPr>
            <a:endParaRPr lang="en-US" dirty="0">
              <a:solidFill>
                <a:srgbClr val="FFFFFF"/>
              </a:solidFill>
            </a:endParaRPr>
          </a:p>
        </p:txBody>
      </p:sp>
      <p:sp>
        <p:nvSpPr>
          <p:cNvPr id="248" name="Arc 242">
            <a:extLst>
              <a:ext uri="{FF2B5EF4-FFF2-40B4-BE49-F238E27FC236}">
                <a16:creationId xmlns="" xmlns:a16="http://schemas.microsoft.com/office/drawing/2014/main" id="{081E4A58-353D-44AE-B2FC-2A74E2E400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757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Arc 23">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26" name="Rectangle 25">
            <a:extLst>
              <a:ext uri="{FF2B5EF4-FFF2-40B4-BE49-F238E27FC236}">
                <a16:creationId xmlns="" xmlns:a16="http://schemas.microsoft.com/office/drawing/2014/main" id="{DCE1AED4-C7FF-4468-BF54-4470A0A3E28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Εικόνα 7" descr="Εικόνα που περιέχει διάγραμμα&#10;&#10;Περιγραφή που δημιουργήθηκε αυτόματα">
            <a:extLst>
              <a:ext uri="{FF2B5EF4-FFF2-40B4-BE49-F238E27FC236}">
                <a16:creationId xmlns="" xmlns:a16="http://schemas.microsoft.com/office/drawing/2014/main" id="{1F4B2EDE-6A8E-9337-C50A-4F3CE9B21442}"/>
              </a:ext>
            </a:extLst>
          </p:cNvPr>
          <p:cNvPicPr>
            <a:picLocks noChangeAspect="1"/>
          </p:cNvPicPr>
          <p:nvPr/>
        </p:nvPicPr>
        <p:blipFill rotWithShape="1">
          <a:blip r:embed="rId3"/>
          <a:srcRect r="25"/>
          <a:stretch/>
        </p:blipFill>
        <p:spPr>
          <a:xfrm>
            <a:off x="20" y="10"/>
            <a:ext cx="12188932" cy="6857990"/>
          </a:xfrm>
          <a:prstGeom prst="rect">
            <a:avLst/>
          </a:prstGeom>
        </p:spPr>
      </p:pic>
      <p:sp>
        <p:nvSpPr>
          <p:cNvPr id="28" name="Rectangle 27">
            <a:extLst>
              <a:ext uri="{FF2B5EF4-FFF2-40B4-BE49-F238E27FC236}">
                <a16:creationId xmlns="" xmlns:a16="http://schemas.microsoft.com/office/drawing/2014/main" id="{BDE94FAB-AA60-43B4-A2C3-3A940B9A951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9425600"/>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hapesVTI">
  <a:themeElements>
    <a:clrScheme name="AnalogousFromLightSeedLeftStep">
      <a:dk1>
        <a:srgbClr val="000000"/>
      </a:dk1>
      <a:lt1>
        <a:srgbClr val="FFFFFF"/>
      </a:lt1>
      <a:dk2>
        <a:srgbClr val="233D3E"/>
      </a:dk2>
      <a:lt2>
        <a:srgbClr val="EAE7E4"/>
      </a:lt2>
      <a:accent1>
        <a:srgbClr val="69A6E0"/>
      </a:accent1>
      <a:accent2>
        <a:srgbClr val="4CB0B7"/>
      </a:accent2>
      <a:accent3>
        <a:srgbClr val="51B290"/>
      </a:accent3>
      <a:accent4>
        <a:srgbClr val="4CB865"/>
      </a:accent4>
      <a:accent5>
        <a:srgbClr val="62B44F"/>
      </a:accent5>
      <a:accent6>
        <a:srgbClr val="85AE48"/>
      </a:accent6>
      <a:hlink>
        <a:srgbClr val="9E7D5E"/>
      </a:hlink>
      <a:folHlink>
        <a:srgbClr val="848484"/>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SavonVTI">
  <a:themeElements>
    <a:clrScheme name="AnalogousFromDarkSeedLeftStep">
      <a:dk1>
        <a:srgbClr val="000000"/>
      </a:dk1>
      <a:lt1>
        <a:srgbClr val="FFFFFF"/>
      </a:lt1>
      <a:dk2>
        <a:srgbClr val="362441"/>
      </a:dk2>
      <a:lt2>
        <a:srgbClr val="E4E8E2"/>
      </a:lt2>
      <a:accent1>
        <a:srgbClr val="974DC3"/>
      </a:accent1>
      <a:accent2>
        <a:srgbClr val="5E47B6"/>
      </a:accent2>
      <a:accent3>
        <a:srgbClr val="4D65C3"/>
      </a:accent3>
      <a:accent4>
        <a:srgbClr val="3B85B1"/>
      </a:accent4>
      <a:accent5>
        <a:srgbClr val="46B2AE"/>
      </a:accent5>
      <a:accent6>
        <a:srgbClr val="3BB17B"/>
      </a:accent6>
      <a:hlink>
        <a:srgbClr val="348F9C"/>
      </a:hlink>
      <a:folHlink>
        <a:srgbClr val="7F7F7F"/>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 xmlns:thm15="http://schemas.microsoft.com/office/thememl/2012/main" name="SavonVTI" id="{A72E8C35-66DD-49F8-AF66-813F19B983AE}" vid="{93CCBC76-B7A1-4C3D-93EA-5CE34C4670F9}"/>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747</Words>
  <Application>Microsoft Office PowerPoint</Application>
  <PresentationFormat>Προσαρμογή</PresentationFormat>
  <Paragraphs>110</Paragraphs>
  <Slides>19</Slides>
  <Notes>19</Notes>
  <HiddenSlides>0</HiddenSlides>
  <MMClips>0</MMClips>
  <ScaleCrop>false</ScaleCrop>
  <HeadingPairs>
    <vt:vector size="4" baseType="variant">
      <vt:variant>
        <vt:lpstr>Θέμα</vt:lpstr>
      </vt:variant>
      <vt:variant>
        <vt:i4>2</vt:i4>
      </vt:variant>
      <vt:variant>
        <vt:lpstr>Τίτλοι διαφανειών</vt:lpstr>
      </vt:variant>
      <vt:variant>
        <vt:i4>19</vt:i4>
      </vt:variant>
    </vt:vector>
  </HeadingPairs>
  <TitlesOfParts>
    <vt:vector size="21" baseType="lpstr">
      <vt:lpstr>ShapesVTI</vt:lpstr>
      <vt:lpstr>SavonVTI</vt:lpstr>
      <vt:lpstr>Ηλεκτρονικές συσκευές και Social Media στην παιδική ηλικία</vt:lpstr>
      <vt:lpstr>Αφορμή</vt:lpstr>
      <vt:lpstr>Παιδί, νέες τεχνολογίες και Social Media</vt:lpstr>
      <vt:lpstr> Social Media </vt:lpstr>
      <vt:lpstr> Social Media </vt:lpstr>
      <vt:lpstr> Social Media </vt:lpstr>
      <vt:lpstr>Έρευνα στο Excel</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
  <cp:lastModifiedBy/>
  <cp:revision>1763</cp:revision>
  <dcterms:created xsi:type="dcterms:W3CDTF">2020-05-06T16:00:55Z</dcterms:created>
  <dcterms:modified xsi:type="dcterms:W3CDTF">2023-04-27T09:35:30Z</dcterms:modified>
</cp:coreProperties>
</file>